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Sensei" charset="1" panose="00000500000000000000"/>
      <p:regular r:id="rId10"/>
    </p:embeddedFont>
    <p:embeddedFont>
      <p:font typeface="Red Hat Display" charset="1" panose="02010503040201060303"/>
      <p:regular r:id="rId11"/>
    </p:embeddedFont>
    <p:embeddedFont>
      <p:font typeface="Red Hat Display Bold" charset="1" panose="02010803040201060303"/>
      <p:regular r:id="rId12"/>
    </p:embeddedFont>
    <p:embeddedFont>
      <p:font typeface="Red Hat Display Italics" charset="1" panose="020105030402010D0303"/>
      <p:regular r:id="rId13"/>
    </p:embeddedFont>
    <p:embeddedFont>
      <p:font typeface="Red Hat Display Bold Italics" charset="1" panose="020108030402010D0303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25" Target="slides/slide11.xml" Type="http://schemas.openxmlformats.org/officeDocument/2006/relationships/slide"/><Relationship Id="rId26" Target="slides/slide12.xml" Type="http://schemas.openxmlformats.org/officeDocument/2006/relationships/slide"/><Relationship Id="rId27" Target="slides/slide13.xml" Type="http://schemas.openxmlformats.org/officeDocument/2006/relationships/slide"/><Relationship Id="rId28" Target="slides/slide14.xml" Type="http://schemas.openxmlformats.org/officeDocument/2006/relationships/slide"/><Relationship Id="rId29" Target="slides/slide15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jpe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3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16337" y="5338912"/>
            <a:ext cx="12255327" cy="9896176"/>
          </a:xfrm>
          <a:custGeom>
            <a:avLst/>
            <a:gdLst/>
            <a:ahLst/>
            <a:cxnLst/>
            <a:rect r="r" b="b" t="t" l="l"/>
            <a:pathLst>
              <a:path h="9896176" w="12255327">
                <a:moveTo>
                  <a:pt x="0" y="0"/>
                </a:moveTo>
                <a:lnTo>
                  <a:pt x="12255326" y="0"/>
                </a:lnTo>
                <a:lnTo>
                  <a:pt x="12255326" y="9896176"/>
                </a:lnTo>
                <a:lnTo>
                  <a:pt x="0" y="9896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710534">
            <a:off x="12427303" y="74901"/>
            <a:ext cx="9506614" cy="7438925"/>
          </a:xfrm>
          <a:custGeom>
            <a:avLst/>
            <a:gdLst/>
            <a:ahLst/>
            <a:cxnLst/>
            <a:rect r="r" b="b" t="t" l="l"/>
            <a:pathLst>
              <a:path h="7438925" w="9506614">
                <a:moveTo>
                  <a:pt x="0" y="0"/>
                </a:moveTo>
                <a:lnTo>
                  <a:pt x="9506614" y="0"/>
                </a:lnTo>
                <a:lnTo>
                  <a:pt x="9506614" y="7438925"/>
                </a:lnTo>
                <a:lnTo>
                  <a:pt x="0" y="7438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7171364">
            <a:off x="-3589466" y="51905"/>
            <a:ext cx="9506614" cy="7438925"/>
          </a:xfrm>
          <a:custGeom>
            <a:avLst/>
            <a:gdLst/>
            <a:ahLst/>
            <a:cxnLst/>
            <a:rect r="r" b="b" t="t" l="l"/>
            <a:pathLst>
              <a:path h="7438925" w="9506614">
                <a:moveTo>
                  <a:pt x="0" y="7438925"/>
                </a:moveTo>
                <a:lnTo>
                  <a:pt x="9506614" y="7438925"/>
                </a:lnTo>
                <a:lnTo>
                  <a:pt x="9506614" y="0"/>
                </a:lnTo>
                <a:lnTo>
                  <a:pt x="0" y="0"/>
                </a:lnTo>
                <a:lnTo>
                  <a:pt x="0" y="743892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459248">
            <a:off x="13722462" y="7164080"/>
            <a:ext cx="1922783" cy="1974968"/>
          </a:xfrm>
          <a:custGeom>
            <a:avLst/>
            <a:gdLst/>
            <a:ahLst/>
            <a:cxnLst/>
            <a:rect r="r" b="b" t="t" l="l"/>
            <a:pathLst>
              <a:path h="1974968" w="1922783">
                <a:moveTo>
                  <a:pt x="1922783" y="0"/>
                </a:moveTo>
                <a:lnTo>
                  <a:pt x="0" y="0"/>
                </a:lnTo>
                <a:lnTo>
                  <a:pt x="0" y="1974968"/>
                </a:lnTo>
                <a:lnTo>
                  <a:pt x="1922783" y="1974968"/>
                </a:lnTo>
                <a:lnTo>
                  <a:pt x="1922783" y="0"/>
                </a:lnTo>
                <a:close/>
              </a:path>
            </a:pathLst>
          </a:custGeom>
          <a:blipFill>
            <a:blip r:embed="rId4"/>
            <a:stretch>
              <a:fillRect l="0" t="-3128" r="0" b="-312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141203" y="3580333"/>
            <a:ext cx="10005594" cy="253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26"/>
              </a:lnSpc>
            </a:pPr>
            <a:r>
              <a:rPr lang="en-US" sz="11367" spc="-125">
                <a:solidFill>
                  <a:srgbClr val="48221F"/>
                </a:solidFill>
                <a:latin typeface="Sensei"/>
              </a:rPr>
              <a:t>DANNY’S DINER</a:t>
            </a:r>
          </a:p>
          <a:p>
            <a:pPr algn="ctr">
              <a:lnSpc>
                <a:spcPts val="11026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-554053">
            <a:off x="2459898" y="8149298"/>
            <a:ext cx="2032246" cy="2218004"/>
          </a:xfrm>
          <a:custGeom>
            <a:avLst/>
            <a:gdLst/>
            <a:ahLst/>
            <a:cxnLst/>
            <a:rect r="r" b="b" t="t" l="l"/>
            <a:pathLst>
              <a:path h="2218004" w="2032246">
                <a:moveTo>
                  <a:pt x="0" y="0"/>
                </a:moveTo>
                <a:lnTo>
                  <a:pt x="2032245" y="0"/>
                </a:lnTo>
                <a:lnTo>
                  <a:pt x="2032245" y="2218004"/>
                </a:lnTo>
                <a:lnTo>
                  <a:pt x="0" y="22180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521889" y="911000"/>
            <a:ext cx="3244222" cy="2014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15"/>
              </a:lnSpc>
            </a:pPr>
            <a:r>
              <a:rPr lang="en-US" sz="5377" spc="-59">
                <a:solidFill>
                  <a:srgbClr val="48221F"/>
                </a:solidFill>
                <a:latin typeface="Sensei"/>
              </a:rPr>
              <a:t>SQL</a:t>
            </a:r>
          </a:p>
          <a:p>
            <a:pPr algn="ctr">
              <a:lnSpc>
                <a:spcPts val="5215"/>
              </a:lnSpc>
            </a:pPr>
            <a:r>
              <a:rPr lang="en-US" sz="5377" spc="-59">
                <a:solidFill>
                  <a:srgbClr val="48221F"/>
                </a:solidFill>
                <a:latin typeface="Sensei"/>
              </a:rPr>
              <a:t>CASE STUDY</a:t>
            </a:r>
          </a:p>
          <a:p>
            <a:pPr algn="ctr">
              <a:lnSpc>
                <a:spcPts val="5215"/>
              </a:lnSpc>
            </a:pPr>
          </a:p>
        </p:txBody>
      </p:sp>
      <p:sp>
        <p:nvSpPr>
          <p:cNvPr name="AutoShape 9" id="9"/>
          <p:cNvSpPr/>
          <p:nvPr/>
        </p:nvSpPr>
        <p:spPr>
          <a:xfrm>
            <a:off x="8058206" y="2384605"/>
            <a:ext cx="2171589" cy="0"/>
          </a:xfrm>
          <a:prstGeom prst="line">
            <a:avLst/>
          </a:prstGeom>
          <a:ln cap="flat" w="38100">
            <a:solidFill>
              <a:srgbClr val="48221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0">
            <a:off x="8058206" y="601490"/>
            <a:ext cx="2171589" cy="0"/>
          </a:xfrm>
          <a:prstGeom prst="line">
            <a:avLst/>
          </a:prstGeom>
          <a:ln cap="flat" w="38100">
            <a:solidFill>
              <a:srgbClr val="48221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1302" y="2117584"/>
            <a:ext cx="15692766" cy="5011733"/>
          </a:xfrm>
          <a:custGeom>
            <a:avLst/>
            <a:gdLst/>
            <a:ahLst/>
            <a:cxnLst/>
            <a:rect r="r" b="b" t="t" l="l"/>
            <a:pathLst>
              <a:path h="5011733" w="15692766">
                <a:moveTo>
                  <a:pt x="0" y="0"/>
                </a:moveTo>
                <a:lnTo>
                  <a:pt x="15692767" y="0"/>
                </a:lnTo>
                <a:lnTo>
                  <a:pt x="15692767" y="5011732"/>
                </a:lnTo>
                <a:lnTo>
                  <a:pt x="0" y="50117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98797" y="7272191"/>
            <a:ext cx="6890406" cy="2865735"/>
          </a:xfrm>
          <a:custGeom>
            <a:avLst/>
            <a:gdLst/>
            <a:ahLst/>
            <a:cxnLst/>
            <a:rect r="r" b="b" t="t" l="l"/>
            <a:pathLst>
              <a:path h="2865735" w="6890406">
                <a:moveTo>
                  <a:pt x="0" y="0"/>
                </a:moveTo>
                <a:lnTo>
                  <a:pt x="6890406" y="0"/>
                </a:lnTo>
                <a:lnTo>
                  <a:pt x="6890406" y="2865735"/>
                </a:lnTo>
                <a:lnTo>
                  <a:pt x="0" y="28657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12883" y="832807"/>
            <a:ext cx="12462233" cy="1141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5"/>
              </a:lnSpc>
            </a:pPr>
            <a:r>
              <a:rPr lang="en-US" sz="4500">
                <a:solidFill>
                  <a:srgbClr val="48221F"/>
                </a:solidFill>
                <a:latin typeface="Sensei"/>
              </a:rPr>
              <a:t>#WHICH ITEM WAS THE MOST POPULAR FOR EACH CUSTOMER?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24601" y="6147893"/>
            <a:ext cx="13490922" cy="6812915"/>
          </a:xfrm>
          <a:custGeom>
            <a:avLst/>
            <a:gdLst/>
            <a:ahLst/>
            <a:cxnLst/>
            <a:rect r="r" b="b" t="t" l="l"/>
            <a:pathLst>
              <a:path h="6812915" w="13490922">
                <a:moveTo>
                  <a:pt x="0" y="0"/>
                </a:moveTo>
                <a:lnTo>
                  <a:pt x="13490922" y="0"/>
                </a:lnTo>
                <a:lnTo>
                  <a:pt x="13490922" y="6812916"/>
                </a:lnTo>
                <a:lnTo>
                  <a:pt x="0" y="68129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855454"/>
            <a:ext cx="16230600" cy="4180648"/>
          </a:xfrm>
          <a:custGeom>
            <a:avLst/>
            <a:gdLst/>
            <a:ahLst/>
            <a:cxnLst/>
            <a:rect r="r" b="b" t="t" l="l"/>
            <a:pathLst>
              <a:path h="4180648" w="16230600">
                <a:moveTo>
                  <a:pt x="0" y="0"/>
                </a:moveTo>
                <a:lnTo>
                  <a:pt x="16230600" y="0"/>
                </a:lnTo>
                <a:lnTo>
                  <a:pt x="16230600" y="4180648"/>
                </a:lnTo>
                <a:lnTo>
                  <a:pt x="0" y="41806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00" r="0" b="-130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16994" y="7384268"/>
            <a:ext cx="5736500" cy="2026195"/>
          </a:xfrm>
          <a:custGeom>
            <a:avLst/>
            <a:gdLst/>
            <a:ahLst/>
            <a:cxnLst/>
            <a:rect r="r" b="b" t="t" l="l"/>
            <a:pathLst>
              <a:path h="2026195" w="5736500">
                <a:moveTo>
                  <a:pt x="0" y="0"/>
                </a:moveTo>
                <a:lnTo>
                  <a:pt x="5736500" y="0"/>
                </a:lnTo>
                <a:lnTo>
                  <a:pt x="5736500" y="2026195"/>
                </a:lnTo>
                <a:lnTo>
                  <a:pt x="0" y="20261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71814" y="1366193"/>
            <a:ext cx="14434231" cy="1141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5"/>
              </a:lnSpc>
            </a:pPr>
            <a:r>
              <a:rPr lang="en-US" sz="4500">
                <a:solidFill>
                  <a:srgbClr val="48221F"/>
                </a:solidFill>
                <a:latin typeface="Sensei"/>
              </a:rPr>
              <a:t>#WHICH ITEM WAS PURCHASED FIRST BY THE CUSTOMER AFTER THEY BECAME A MEMBER?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61080" y="5403911"/>
            <a:ext cx="14753641" cy="7708777"/>
          </a:xfrm>
          <a:custGeom>
            <a:avLst/>
            <a:gdLst/>
            <a:ahLst/>
            <a:cxnLst/>
            <a:rect r="r" b="b" t="t" l="l"/>
            <a:pathLst>
              <a:path h="7708777" w="14753641">
                <a:moveTo>
                  <a:pt x="0" y="0"/>
                </a:moveTo>
                <a:lnTo>
                  <a:pt x="14753641" y="0"/>
                </a:lnTo>
                <a:lnTo>
                  <a:pt x="14753641" y="7708778"/>
                </a:lnTo>
                <a:lnTo>
                  <a:pt x="0" y="77087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1814" y="2692195"/>
            <a:ext cx="13631549" cy="4263218"/>
          </a:xfrm>
          <a:custGeom>
            <a:avLst/>
            <a:gdLst/>
            <a:ahLst/>
            <a:cxnLst/>
            <a:rect r="r" b="b" t="t" l="l"/>
            <a:pathLst>
              <a:path h="4263218" w="13631549">
                <a:moveTo>
                  <a:pt x="0" y="0"/>
                </a:moveTo>
                <a:lnTo>
                  <a:pt x="13631548" y="0"/>
                </a:lnTo>
                <a:lnTo>
                  <a:pt x="13631548" y="4263218"/>
                </a:lnTo>
                <a:lnTo>
                  <a:pt x="0" y="42632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1814" y="7363645"/>
            <a:ext cx="6808744" cy="1894655"/>
          </a:xfrm>
          <a:custGeom>
            <a:avLst/>
            <a:gdLst/>
            <a:ahLst/>
            <a:cxnLst/>
            <a:rect r="r" b="b" t="t" l="l"/>
            <a:pathLst>
              <a:path h="1894655" w="6808744">
                <a:moveTo>
                  <a:pt x="0" y="0"/>
                </a:moveTo>
                <a:lnTo>
                  <a:pt x="6808743" y="0"/>
                </a:lnTo>
                <a:lnTo>
                  <a:pt x="6808743" y="1894655"/>
                </a:lnTo>
                <a:lnTo>
                  <a:pt x="0" y="18946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9261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71814" y="1366193"/>
            <a:ext cx="14434231" cy="1141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5"/>
              </a:lnSpc>
            </a:pPr>
            <a:r>
              <a:rPr lang="en-US" sz="4500">
                <a:solidFill>
                  <a:srgbClr val="48221F"/>
                </a:solidFill>
                <a:latin typeface="Sensei"/>
              </a:rPr>
              <a:t>#WHICH ITEM WAS PURCHASED FIRST BY THE CUSTOMER AFTER THEY BECAME A MEMBER?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574586">
            <a:off x="-4513293" y="1337180"/>
            <a:ext cx="12479363" cy="11184629"/>
          </a:xfrm>
          <a:custGeom>
            <a:avLst/>
            <a:gdLst/>
            <a:ahLst/>
            <a:cxnLst/>
            <a:rect r="r" b="b" t="t" l="l"/>
            <a:pathLst>
              <a:path h="11184629" w="12479363">
                <a:moveTo>
                  <a:pt x="0" y="0"/>
                </a:moveTo>
                <a:lnTo>
                  <a:pt x="12479363" y="0"/>
                </a:lnTo>
                <a:lnTo>
                  <a:pt x="12479363" y="11184629"/>
                </a:lnTo>
                <a:lnTo>
                  <a:pt x="0" y="111846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82609" y="3097616"/>
            <a:ext cx="13690566" cy="3013413"/>
          </a:xfrm>
          <a:custGeom>
            <a:avLst/>
            <a:gdLst/>
            <a:ahLst/>
            <a:cxnLst/>
            <a:rect r="r" b="b" t="t" l="l"/>
            <a:pathLst>
              <a:path h="3013413" w="13690566">
                <a:moveTo>
                  <a:pt x="0" y="0"/>
                </a:moveTo>
                <a:lnTo>
                  <a:pt x="13690567" y="0"/>
                </a:lnTo>
                <a:lnTo>
                  <a:pt x="13690567" y="3013413"/>
                </a:lnTo>
                <a:lnTo>
                  <a:pt x="0" y="30134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30697" y="6608318"/>
            <a:ext cx="4730075" cy="2649982"/>
          </a:xfrm>
          <a:custGeom>
            <a:avLst/>
            <a:gdLst/>
            <a:ahLst/>
            <a:cxnLst/>
            <a:rect r="r" b="b" t="t" l="l"/>
            <a:pathLst>
              <a:path h="2649982" w="4730075">
                <a:moveTo>
                  <a:pt x="0" y="0"/>
                </a:moveTo>
                <a:lnTo>
                  <a:pt x="4730075" y="0"/>
                </a:lnTo>
                <a:lnTo>
                  <a:pt x="4730075" y="2649982"/>
                </a:lnTo>
                <a:lnTo>
                  <a:pt x="0" y="26499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98459" y="832807"/>
            <a:ext cx="16691081" cy="1693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5"/>
              </a:lnSpc>
            </a:pPr>
            <a:r>
              <a:rPr lang="en-US" sz="4500">
                <a:solidFill>
                  <a:srgbClr val="48221F"/>
                </a:solidFill>
                <a:latin typeface="Sensei"/>
              </a:rPr>
              <a:t>#IF EACH $1 SPENT EQUATES TO 10 POINTS AND SUSHI HAS A 2X POINTS MULTIPLIER - HOW MANY POINTS WOULD EACH CUSTOMER HAVE?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504978">
            <a:off x="11230289" y="5658259"/>
            <a:ext cx="12058022" cy="8229600"/>
          </a:xfrm>
          <a:custGeom>
            <a:avLst/>
            <a:gdLst/>
            <a:ahLst/>
            <a:cxnLst/>
            <a:rect r="r" b="b" t="t" l="l"/>
            <a:pathLst>
              <a:path h="8229600" w="12058022">
                <a:moveTo>
                  <a:pt x="0" y="0"/>
                </a:moveTo>
                <a:lnTo>
                  <a:pt x="12058022" y="0"/>
                </a:lnTo>
                <a:lnTo>
                  <a:pt x="120580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469151">
            <a:off x="-4033735" y="-2987292"/>
            <a:ext cx="11854043" cy="6786440"/>
          </a:xfrm>
          <a:custGeom>
            <a:avLst/>
            <a:gdLst/>
            <a:ahLst/>
            <a:cxnLst/>
            <a:rect r="r" b="b" t="t" l="l"/>
            <a:pathLst>
              <a:path h="6786440" w="11854043">
                <a:moveTo>
                  <a:pt x="0" y="0"/>
                </a:moveTo>
                <a:lnTo>
                  <a:pt x="11854044" y="0"/>
                </a:lnTo>
                <a:lnTo>
                  <a:pt x="11854044" y="6786439"/>
                </a:lnTo>
                <a:lnTo>
                  <a:pt x="0" y="67864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06305" y="2955285"/>
            <a:ext cx="10574664" cy="1607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52"/>
              </a:lnSpc>
            </a:pPr>
            <a:r>
              <a:rPr lang="en-US" sz="12322" spc="-197">
                <a:solidFill>
                  <a:srgbClr val="48221F"/>
                </a:solidFill>
                <a:latin typeface="Sensei"/>
              </a:rPr>
              <a:t>INSIGHTS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53389" y="4854824"/>
            <a:ext cx="11880496" cy="2193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33864" indent="-316932" lvl="1">
              <a:lnSpc>
                <a:spcPts val="4403"/>
              </a:lnSpc>
              <a:buFont typeface="Arial"/>
              <a:buChar char="•"/>
            </a:pPr>
            <a:r>
              <a:rPr lang="en-US" sz="2935">
                <a:solidFill>
                  <a:srgbClr val="613834"/>
                </a:solidFill>
                <a:latin typeface="Red Hat Display Bold"/>
              </a:rPr>
              <a:t>The highest spender is Customer A, who spent $76.</a:t>
            </a:r>
          </a:p>
          <a:p>
            <a:pPr algn="ctr" marL="633864" indent="-316932" lvl="1">
              <a:lnSpc>
                <a:spcPts val="4403"/>
              </a:lnSpc>
              <a:buFont typeface="Arial"/>
              <a:buChar char="•"/>
            </a:pPr>
            <a:r>
              <a:rPr lang="en-US" sz="2935">
                <a:solidFill>
                  <a:srgbClr val="613834"/>
                </a:solidFill>
                <a:latin typeface="Red Hat Display Bold"/>
              </a:rPr>
              <a:t>Customer B is the most frequent visitor with 6 visits in Jan 2021.</a:t>
            </a:r>
          </a:p>
          <a:p>
            <a:pPr algn="ctr" marL="633864" indent="-316932" lvl="1">
              <a:lnSpc>
                <a:spcPts val="4403"/>
              </a:lnSpc>
              <a:buFont typeface="Arial"/>
              <a:buChar char="•"/>
            </a:pPr>
            <a:r>
              <a:rPr lang="en-US" sz="2935">
                <a:solidFill>
                  <a:srgbClr val="613834"/>
                </a:solidFill>
                <a:latin typeface="Red Hat Display Bold"/>
              </a:rPr>
              <a:t>The most popular item at Danny’s Diner is ramen, followed by curry and sushi.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32906" y="3804102"/>
            <a:ext cx="10022188" cy="8155556"/>
          </a:xfrm>
          <a:custGeom>
            <a:avLst/>
            <a:gdLst/>
            <a:ahLst/>
            <a:cxnLst/>
            <a:rect r="r" b="b" t="t" l="l"/>
            <a:pathLst>
              <a:path h="8155556" w="10022188">
                <a:moveTo>
                  <a:pt x="0" y="0"/>
                </a:moveTo>
                <a:lnTo>
                  <a:pt x="10022188" y="0"/>
                </a:lnTo>
                <a:lnTo>
                  <a:pt x="10022188" y="8155556"/>
                </a:lnTo>
                <a:lnTo>
                  <a:pt x="0" y="8155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856306" y="1314450"/>
            <a:ext cx="8575388" cy="2524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84"/>
              </a:lnSpc>
            </a:pPr>
            <a:r>
              <a:rPr lang="en-US" sz="12973">
                <a:solidFill>
                  <a:srgbClr val="613834"/>
                </a:solidFill>
                <a:latin typeface="Sensei"/>
              </a:rPr>
              <a:t>THANK YOU!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7574667">
            <a:off x="13727188" y="4239061"/>
            <a:ext cx="5972752" cy="7362406"/>
          </a:xfrm>
          <a:custGeom>
            <a:avLst/>
            <a:gdLst/>
            <a:ahLst/>
            <a:cxnLst/>
            <a:rect r="r" b="b" t="t" l="l"/>
            <a:pathLst>
              <a:path h="7362406" w="5972752">
                <a:moveTo>
                  <a:pt x="0" y="0"/>
                </a:moveTo>
                <a:lnTo>
                  <a:pt x="5972752" y="0"/>
                </a:lnTo>
                <a:lnTo>
                  <a:pt x="5972752" y="7362407"/>
                </a:lnTo>
                <a:lnTo>
                  <a:pt x="0" y="7362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554180">
            <a:off x="-2336157" y="5869887"/>
            <a:ext cx="8573839" cy="5615865"/>
          </a:xfrm>
          <a:custGeom>
            <a:avLst/>
            <a:gdLst/>
            <a:ahLst/>
            <a:cxnLst/>
            <a:rect r="r" b="b" t="t" l="l"/>
            <a:pathLst>
              <a:path h="5615865" w="8573839">
                <a:moveTo>
                  <a:pt x="0" y="0"/>
                </a:moveTo>
                <a:lnTo>
                  <a:pt x="8573840" y="0"/>
                </a:lnTo>
                <a:lnTo>
                  <a:pt x="8573840" y="5615865"/>
                </a:lnTo>
                <a:lnTo>
                  <a:pt x="0" y="56158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478497">
            <a:off x="12551404" y="-730590"/>
            <a:ext cx="6935367" cy="5426925"/>
          </a:xfrm>
          <a:custGeom>
            <a:avLst/>
            <a:gdLst/>
            <a:ahLst/>
            <a:cxnLst/>
            <a:rect r="r" b="b" t="t" l="l"/>
            <a:pathLst>
              <a:path h="5426925" w="6935367">
                <a:moveTo>
                  <a:pt x="0" y="5426925"/>
                </a:moveTo>
                <a:lnTo>
                  <a:pt x="6935367" y="5426925"/>
                </a:lnTo>
                <a:lnTo>
                  <a:pt x="6935367" y="0"/>
                </a:lnTo>
                <a:lnTo>
                  <a:pt x="0" y="0"/>
                </a:lnTo>
                <a:lnTo>
                  <a:pt x="0" y="542692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6598468" y="2246627"/>
            <a:ext cx="5091064" cy="5091064"/>
            <a:chOff x="0" y="0"/>
            <a:chExt cx="13884457" cy="138844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884456" cy="13884456"/>
            </a:xfrm>
            <a:custGeom>
              <a:avLst/>
              <a:gdLst/>
              <a:ahLst/>
              <a:cxnLst/>
              <a:rect r="r" b="b" t="t" l="l"/>
              <a:pathLst>
                <a:path h="13884456" w="13884456">
                  <a:moveTo>
                    <a:pt x="0" y="13800227"/>
                  </a:moveTo>
                  <a:cubicBezTo>
                    <a:pt x="0" y="13846746"/>
                    <a:pt x="37710" y="13884456"/>
                    <a:pt x="84228" y="13884456"/>
                  </a:cubicBezTo>
                  <a:lnTo>
                    <a:pt x="13800227" y="13884456"/>
                  </a:lnTo>
                  <a:cubicBezTo>
                    <a:pt x="13846746" y="13884456"/>
                    <a:pt x="13884456" y="13846746"/>
                    <a:pt x="13884456" y="13800227"/>
                  </a:cubicBezTo>
                  <a:lnTo>
                    <a:pt x="13884456" y="6942221"/>
                  </a:lnTo>
                  <a:cubicBezTo>
                    <a:pt x="13884456" y="5025203"/>
                    <a:pt x="13107329" y="3289532"/>
                    <a:pt x="11851124" y="2033330"/>
                  </a:cubicBezTo>
                  <a:cubicBezTo>
                    <a:pt x="10594919" y="777127"/>
                    <a:pt x="8859246" y="0"/>
                    <a:pt x="6942223" y="0"/>
                  </a:cubicBezTo>
                  <a:cubicBezTo>
                    <a:pt x="5025205" y="0"/>
                    <a:pt x="3289534" y="777127"/>
                    <a:pt x="2033330" y="2033330"/>
                  </a:cubicBezTo>
                  <a:cubicBezTo>
                    <a:pt x="777126" y="3289533"/>
                    <a:pt x="0" y="5025203"/>
                    <a:pt x="0" y="6942221"/>
                  </a:cubicBezTo>
                  <a:lnTo>
                    <a:pt x="0" y="13800227"/>
                  </a:lnTo>
                  <a:close/>
                </a:path>
              </a:pathLst>
            </a:custGeom>
            <a:solidFill>
              <a:srgbClr val="FF604A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4228" y="84228"/>
              <a:ext cx="1371599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5999">
                  <a:moveTo>
                    <a:pt x="6858006" y="0"/>
                  </a:moveTo>
                  <a:cubicBezTo>
                    <a:pt x="3070442" y="0"/>
                    <a:pt x="0" y="3070428"/>
                    <a:pt x="0" y="6857993"/>
                  </a:cubicBezTo>
                  <a:lnTo>
                    <a:pt x="0" y="13715999"/>
                  </a:lnTo>
                  <a:lnTo>
                    <a:pt x="13715999" y="13715999"/>
                  </a:lnTo>
                  <a:lnTo>
                    <a:pt x="13715999" y="6857993"/>
                  </a:lnTo>
                  <a:cubicBezTo>
                    <a:pt x="13715999" y="3070428"/>
                    <a:pt x="10645571" y="0"/>
                    <a:pt x="6858006" y="0"/>
                  </a:cubicBezTo>
                  <a:close/>
                </a:path>
              </a:pathLst>
            </a:custGeom>
            <a:blipFill>
              <a:blip r:embed="rId3"/>
              <a:stretch>
                <a:fillRect l="-44605" t="0" r="-5207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true" rot="7621595">
            <a:off x="-686712" y="-730590"/>
            <a:ext cx="6935367" cy="5426925"/>
          </a:xfrm>
          <a:custGeom>
            <a:avLst/>
            <a:gdLst/>
            <a:ahLst/>
            <a:cxnLst/>
            <a:rect r="r" b="b" t="t" l="l"/>
            <a:pathLst>
              <a:path h="5426925" w="6935367">
                <a:moveTo>
                  <a:pt x="0" y="5426925"/>
                </a:moveTo>
                <a:lnTo>
                  <a:pt x="6935367" y="5426925"/>
                </a:lnTo>
                <a:lnTo>
                  <a:pt x="6935367" y="0"/>
                </a:lnTo>
                <a:lnTo>
                  <a:pt x="0" y="0"/>
                </a:lnTo>
                <a:lnTo>
                  <a:pt x="0" y="542692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38000">
            <a:off x="8306294" y="2212746"/>
            <a:ext cx="1820984" cy="2291145"/>
          </a:xfrm>
          <a:custGeom>
            <a:avLst/>
            <a:gdLst/>
            <a:ahLst/>
            <a:cxnLst/>
            <a:rect r="r" b="b" t="t" l="l"/>
            <a:pathLst>
              <a:path h="2291145" w="1820984">
                <a:moveTo>
                  <a:pt x="0" y="69554"/>
                </a:moveTo>
                <a:lnTo>
                  <a:pt x="1731755" y="0"/>
                </a:lnTo>
                <a:lnTo>
                  <a:pt x="1820984" y="2221590"/>
                </a:lnTo>
                <a:lnTo>
                  <a:pt x="89228" y="2291145"/>
                </a:lnTo>
                <a:lnTo>
                  <a:pt x="0" y="69554"/>
                </a:lnTo>
                <a:close/>
              </a:path>
            </a:pathLst>
          </a:custGeom>
          <a:blipFill>
            <a:blip r:embed="rId4"/>
            <a:stretch>
              <a:fillRect l="-168149" t="-53353" r="-181090" b="-27296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19843" y="7813144"/>
            <a:ext cx="15648315" cy="1580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4"/>
              </a:lnSpc>
            </a:pPr>
            <a:r>
              <a:rPr lang="en-US" sz="4200">
                <a:solidFill>
                  <a:srgbClr val="613834"/>
                </a:solidFill>
                <a:latin typeface="Sensei"/>
              </a:rPr>
              <a:t>Hi there! I'm Manisha Singh, but you can call me Missha. </a:t>
            </a:r>
          </a:p>
          <a:p>
            <a:pPr algn="ctr">
              <a:lnSpc>
                <a:spcPts val="4074"/>
              </a:lnSpc>
            </a:pPr>
            <a:r>
              <a:rPr lang="en-US" sz="4200">
                <a:solidFill>
                  <a:srgbClr val="613834"/>
                </a:solidFill>
                <a:latin typeface="Sensei"/>
              </a:rPr>
              <a:t>I bring together logic and creativity, fueled by a passion for problem-solving and a commitment to being a continuous learner.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79364" y="1028700"/>
            <a:ext cx="6758559" cy="8229600"/>
          </a:xfrm>
          <a:custGeom>
            <a:avLst/>
            <a:gdLst/>
            <a:ahLst/>
            <a:cxnLst/>
            <a:rect r="r" b="b" t="t" l="l"/>
            <a:pathLst>
              <a:path h="8229600" w="6758559">
                <a:moveTo>
                  <a:pt x="0" y="0"/>
                </a:moveTo>
                <a:lnTo>
                  <a:pt x="6758559" y="0"/>
                </a:lnTo>
                <a:lnTo>
                  <a:pt x="675855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159741"/>
            <a:ext cx="9298938" cy="1535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7"/>
              </a:lnSpc>
            </a:pPr>
            <a:r>
              <a:rPr lang="en-US" sz="11822">
                <a:solidFill>
                  <a:srgbClr val="613834"/>
                </a:solidFill>
                <a:latin typeface="Sensei"/>
              </a:rPr>
              <a:t>INTRODUCTION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306666"/>
            <a:ext cx="9050664" cy="3896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3205" indent="-321602" lvl="1">
              <a:lnSpc>
                <a:spcPts val="4468"/>
              </a:lnSpc>
              <a:buFont typeface="Arial"/>
              <a:buChar char="•"/>
            </a:pPr>
            <a:r>
              <a:rPr lang="en-US" sz="2979">
                <a:solidFill>
                  <a:srgbClr val="613834"/>
                </a:solidFill>
                <a:latin typeface="Red Hat Display"/>
              </a:rPr>
              <a:t>Danny opened Danny’s Diner in 2021, featuring sushi, curry, and ramen.</a:t>
            </a:r>
          </a:p>
          <a:p>
            <a:pPr marL="643205" indent="-321602" lvl="1">
              <a:lnSpc>
                <a:spcPts val="4468"/>
              </a:lnSpc>
              <a:buFont typeface="Arial"/>
              <a:buChar char="•"/>
            </a:pPr>
            <a:r>
              <a:rPr lang="en-US" sz="2979">
                <a:solidFill>
                  <a:srgbClr val="613834"/>
                </a:solidFill>
                <a:latin typeface="Red Hat Display"/>
              </a:rPr>
              <a:t>Despite initial enthusiasm, Danny's Diner faces challenges in utilizing operational data effectively.</a:t>
            </a:r>
          </a:p>
          <a:p>
            <a:pPr marL="643205" indent="-321602" lvl="1">
              <a:lnSpc>
                <a:spcPts val="4468"/>
              </a:lnSpc>
              <a:buFont typeface="Arial"/>
              <a:buChar char="•"/>
            </a:pPr>
            <a:r>
              <a:rPr lang="en-US" sz="2979">
                <a:solidFill>
                  <a:srgbClr val="613834"/>
                </a:solidFill>
                <a:latin typeface="Red Hat Display"/>
              </a:rPr>
              <a:t>The restaurant has gathered basic data but lacks the expertise to leverage it for business improvement.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91138" y="0"/>
            <a:ext cx="7696862" cy="10287000"/>
            <a:chOff x="0" y="0"/>
            <a:chExt cx="10262483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2126" t="0" r="37992" b="0"/>
            <a:stretch>
              <a:fillRect/>
            </a:stretch>
          </p:blipFill>
          <p:spPr>
            <a:xfrm flipH="false" flipV="false">
              <a:off x="0" y="0"/>
              <a:ext cx="10262483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28700" y="1695811"/>
            <a:ext cx="7401374" cy="1594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35"/>
              </a:lnSpc>
            </a:pPr>
            <a:r>
              <a:rPr lang="en-US" sz="6324" spc="-101">
                <a:solidFill>
                  <a:srgbClr val="613834"/>
                </a:solidFill>
                <a:latin typeface="Sensei"/>
              </a:rPr>
              <a:t>Problem Statement</a:t>
            </a:r>
          </a:p>
          <a:p>
            <a:pPr>
              <a:lnSpc>
                <a:spcPts val="6135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640510" y="2955339"/>
            <a:ext cx="9560682" cy="4955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33864" indent="-316932" lvl="1">
              <a:lnSpc>
                <a:spcPts val="4403"/>
              </a:lnSpc>
              <a:buFont typeface="Arial"/>
              <a:buChar char="•"/>
            </a:pPr>
            <a:r>
              <a:rPr lang="en-US" sz="2935">
                <a:solidFill>
                  <a:srgbClr val="613834"/>
                </a:solidFill>
                <a:latin typeface="Red Hat Display"/>
              </a:rPr>
              <a:t>Danny seeks insights into </a:t>
            </a:r>
            <a:r>
              <a:rPr lang="en-US" sz="2935">
                <a:solidFill>
                  <a:srgbClr val="613834"/>
                </a:solidFill>
                <a:latin typeface="Red Hat Display Bold"/>
              </a:rPr>
              <a:t>customer visiting patterns</a:t>
            </a:r>
            <a:r>
              <a:rPr lang="en-US" sz="2935">
                <a:solidFill>
                  <a:srgbClr val="613834"/>
                </a:solidFill>
                <a:latin typeface="Red Hat Display"/>
              </a:rPr>
              <a:t>, </a:t>
            </a:r>
            <a:r>
              <a:rPr lang="en-US" sz="2935">
                <a:solidFill>
                  <a:srgbClr val="613834"/>
                </a:solidFill>
                <a:latin typeface="Red Hat Display Bold"/>
              </a:rPr>
              <a:t>spending habits</a:t>
            </a:r>
            <a:r>
              <a:rPr lang="en-US" sz="2935">
                <a:solidFill>
                  <a:srgbClr val="613834"/>
                </a:solidFill>
                <a:latin typeface="Red Hat Display"/>
              </a:rPr>
              <a:t>, and </a:t>
            </a:r>
            <a:r>
              <a:rPr lang="en-US" sz="2935">
                <a:solidFill>
                  <a:srgbClr val="613834"/>
                </a:solidFill>
                <a:latin typeface="Red Hat Display Bold"/>
              </a:rPr>
              <a:t>favorite menu items</a:t>
            </a:r>
            <a:r>
              <a:rPr lang="en-US" sz="2935">
                <a:solidFill>
                  <a:srgbClr val="613834"/>
                </a:solidFill>
                <a:latin typeface="Red Hat Display"/>
              </a:rPr>
              <a:t> to enhance personalization and improve customer experience.</a:t>
            </a:r>
          </a:p>
          <a:p>
            <a:pPr marL="633864" indent="-316932" lvl="1">
              <a:lnSpc>
                <a:spcPts val="4403"/>
              </a:lnSpc>
              <a:buFont typeface="Arial"/>
              <a:buChar char="•"/>
            </a:pPr>
            <a:r>
              <a:rPr lang="en-US" sz="2935">
                <a:solidFill>
                  <a:srgbClr val="613834"/>
                </a:solidFill>
                <a:latin typeface="Red Hat Display"/>
              </a:rPr>
              <a:t>These insights will guide decisions on expanding the existing loyalty program, aiming to strengthen customer loyalty.</a:t>
            </a:r>
          </a:p>
          <a:p>
            <a:pPr marL="633864" indent="-316932" lvl="1">
              <a:lnSpc>
                <a:spcPts val="4403"/>
              </a:lnSpc>
              <a:buFont typeface="Arial"/>
              <a:buChar char="•"/>
            </a:pPr>
            <a:r>
              <a:rPr lang="en-US" sz="2935">
                <a:solidFill>
                  <a:srgbClr val="613834"/>
                </a:solidFill>
                <a:latin typeface="Red Hat Display"/>
              </a:rPr>
              <a:t>Three key datasets provided for analysis: </a:t>
            </a:r>
            <a:r>
              <a:rPr lang="en-US" sz="2935">
                <a:solidFill>
                  <a:srgbClr val="613834"/>
                </a:solidFill>
                <a:latin typeface="Red Hat Display Bold"/>
              </a:rPr>
              <a:t>Sales</a:t>
            </a:r>
            <a:r>
              <a:rPr lang="en-US" sz="2935">
                <a:solidFill>
                  <a:srgbClr val="613834"/>
                </a:solidFill>
                <a:latin typeface="Red Hat Display"/>
              </a:rPr>
              <a:t>, </a:t>
            </a:r>
            <a:r>
              <a:rPr lang="en-US" sz="2935">
                <a:solidFill>
                  <a:srgbClr val="613834"/>
                </a:solidFill>
                <a:latin typeface="Red Hat Display Bold"/>
              </a:rPr>
              <a:t>Menu</a:t>
            </a:r>
            <a:r>
              <a:rPr lang="en-US" sz="2935">
                <a:solidFill>
                  <a:srgbClr val="613834"/>
                </a:solidFill>
                <a:latin typeface="Red Hat Display"/>
              </a:rPr>
              <a:t>, and </a:t>
            </a:r>
            <a:r>
              <a:rPr lang="en-US" sz="2935">
                <a:solidFill>
                  <a:srgbClr val="613834"/>
                </a:solidFill>
                <a:latin typeface="Red Hat Display Bold"/>
              </a:rPr>
              <a:t>Members</a:t>
            </a:r>
            <a:r>
              <a:rPr lang="en-US" sz="2935">
                <a:solidFill>
                  <a:srgbClr val="613834"/>
                </a:solidFill>
                <a:latin typeface="Red Hat Display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91136" y="3795888"/>
            <a:ext cx="2473852" cy="1997636"/>
          </a:xfrm>
          <a:custGeom>
            <a:avLst/>
            <a:gdLst/>
            <a:ahLst/>
            <a:cxnLst/>
            <a:rect r="r" b="b" t="t" l="l"/>
            <a:pathLst>
              <a:path h="1997636" w="2473852">
                <a:moveTo>
                  <a:pt x="0" y="0"/>
                </a:moveTo>
                <a:lnTo>
                  <a:pt x="2473852" y="0"/>
                </a:lnTo>
                <a:lnTo>
                  <a:pt x="2473852" y="1997636"/>
                </a:lnTo>
                <a:lnTo>
                  <a:pt x="0" y="1997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74203" y="3795888"/>
            <a:ext cx="3085152" cy="1997636"/>
          </a:xfrm>
          <a:custGeom>
            <a:avLst/>
            <a:gdLst/>
            <a:ahLst/>
            <a:cxnLst/>
            <a:rect r="r" b="b" t="t" l="l"/>
            <a:pathLst>
              <a:path h="1997636" w="3085152">
                <a:moveTo>
                  <a:pt x="0" y="0"/>
                </a:moveTo>
                <a:lnTo>
                  <a:pt x="3085152" y="0"/>
                </a:lnTo>
                <a:lnTo>
                  <a:pt x="3085152" y="1997636"/>
                </a:lnTo>
                <a:lnTo>
                  <a:pt x="0" y="1997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588085" y="3795888"/>
            <a:ext cx="2964951" cy="1997636"/>
          </a:xfrm>
          <a:custGeom>
            <a:avLst/>
            <a:gdLst/>
            <a:ahLst/>
            <a:cxnLst/>
            <a:rect r="r" b="b" t="t" l="l"/>
            <a:pathLst>
              <a:path h="1997636" w="2964951">
                <a:moveTo>
                  <a:pt x="0" y="0"/>
                </a:moveTo>
                <a:lnTo>
                  <a:pt x="2964952" y="0"/>
                </a:lnTo>
                <a:lnTo>
                  <a:pt x="2964952" y="1997636"/>
                </a:lnTo>
                <a:lnTo>
                  <a:pt x="0" y="19976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054916" y="6783920"/>
            <a:ext cx="4123727" cy="3313977"/>
          </a:xfrm>
          <a:custGeom>
            <a:avLst/>
            <a:gdLst/>
            <a:ahLst/>
            <a:cxnLst/>
            <a:rect r="r" b="b" t="t" l="l"/>
            <a:pathLst>
              <a:path h="3313977" w="4123727">
                <a:moveTo>
                  <a:pt x="0" y="0"/>
                </a:moveTo>
                <a:lnTo>
                  <a:pt x="4123727" y="0"/>
                </a:lnTo>
                <a:lnTo>
                  <a:pt x="4123727" y="3313977"/>
                </a:lnTo>
                <a:lnTo>
                  <a:pt x="0" y="33139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08698" y="6783920"/>
            <a:ext cx="4123727" cy="3313977"/>
          </a:xfrm>
          <a:custGeom>
            <a:avLst/>
            <a:gdLst/>
            <a:ahLst/>
            <a:cxnLst/>
            <a:rect r="r" b="b" t="t" l="l"/>
            <a:pathLst>
              <a:path h="3313977" w="4123727">
                <a:moveTo>
                  <a:pt x="0" y="0"/>
                </a:moveTo>
                <a:lnTo>
                  <a:pt x="4123726" y="0"/>
                </a:lnTo>
                <a:lnTo>
                  <a:pt x="4123726" y="3313977"/>
                </a:lnTo>
                <a:lnTo>
                  <a:pt x="0" y="33139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66199" y="6783920"/>
            <a:ext cx="4123727" cy="2319596"/>
          </a:xfrm>
          <a:custGeom>
            <a:avLst/>
            <a:gdLst/>
            <a:ahLst/>
            <a:cxnLst/>
            <a:rect r="r" b="b" t="t" l="l"/>
            <a:pathLst>
              <a:path h="2319596" w="4123727">
                <a:moveTo>
                  <a:pt x="0" y="0"/>
                </a:moveTo>
                <a:lnTo>
                  <a:pt x="4123726" y="0"/>
                </a:lnTo>
                <a:lnTo>
                  <a:pt x="4123726" y="2319596"/>
                </a:lnTo>
                <a:lnTo>
                  <a:pt x="0" y="23195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-42868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39601" y="1200150"/>
            <a:ext cx="13408799" cy="2807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88"/>
              </a:lnSpc>
            </a:pPr>
            <a:r>
              <a:rPr lang="en-US" sz="7823">
                <a:solidFill>
                  <a:srgbClr val="613834"/>
                </a:solidFill>
                <a:latin typeface="Sensei"/>
              </a:rPr>
              <a:t>ENTITY RELATIONSHIP DIAGRAM</a:t>
            </a:r>
          </a:p>
          <a:p>
            <a:pPr algn="ctr">
              <a:lnSpc>
                <a:spcPts val="7588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101134" y="6157946"/>
            <a:ext cx="4053856" cy="557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1"/>
              </a:lnSpc>
            </a:pPr>
            <a:r>
              <a:rPr lang="en-US" sz="4394">
                <a:solidFill>
                  <a:srgbClr val="613834"/>
                </a:solidFill>
                <a:latin typeface="Red Hat Display"/>
              </a:rPr>
              <a:t>Members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089852" y="6157946"/>
            <a:ext cx="4053856" cy="557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1"/>
              </a:lnSpc>
            </a:pPr>
            <a:r>
              <a:rPr lang="en-US" sz="4394">
                <a:solidFill>
                  <a:srgbClr val="613834"/>
                </a:solidFill>
                <a:latin typeface="Red Hat Display"/>
              </a:rPr>
              <a:t>Sales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43633" y="6157946"/>
            <a:ext cx="4053856" cy="557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1"/>
              </a:lnSpc>
            </a:pPr>
            <a:r>
              <a:rPr lang="en-US" sz="4394">
                <a:solidFill>
                  <a:srgbClr val="613834"/>
                </a:solidFill>
                <a:latin typeface="Red Hat Display"/>
              </a:rPr>
              <a:t>Menu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091257" y="7058748"/>
            <a:ext cx="3253213" cy="439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0"/>
              </a:lnSpc>
            </a:pPr>
            <a:r>
              <a:rPr lang="en-US" sz="3500">
                <a:solidFill>
                  <a:srgbClr val="613834"/>
                </a:solidFill>
                <a:latin typeface="Red Hat Display"/>
              </a:rPr>
              <a:t>customer_id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109792" y="8264061"/>
            <a:ext cx="3325999" cy="439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0"/>
              </a:lnSpc>
            </a:pPr>
            <a:r>
              <a:rPr lang="en-US" sz="3500">
                <a:solidFill>
                  <a:srgbClr val="613834"/>
                </a:solidFill>
                <a:latin typeface="Red Hat Display"/>
              </a:rPr>
              <a:t>join_date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86251" y="7091216"/>
            <a:ext cx="3253213" cy="439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0"/>
              </a:lnSpc>
            </a:pPr>
            <a:r>
              <a:rPr lang="en-US" sz="3500">
                <a:solidFill>
                  <a:srgbClr val="613834"/>
                </a:solidFill>
                <a:latin typeface="Red Hat Display"/>
              </a:rPr>
              <a:t>customer_id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31911" y="8264061"/>
            <a:ext cx="3253213" cy="439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0"/>
              </a:lnSpc>
            </a:pPr>
            <a:r>
              <a:rPr lang="en-US" sz="3500">
                <a:solidFill>
                  <a:srgbClr val="613834"/>
                </a:solidFill>
                <a:latin typeface="Red Hat Display"/>
              </a:rPr>
              <a:t>order_date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173516" y="9440398"/>
            <a:ext cx="3253213" cy="439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0"/>
              </a:lnSpc>
            </a:pPr>
            <a:r>
              <a:rPr lang="en-US" sz="3500">
                <a:solidFill>
                  <a:srgbClr val="613834"/>
                </a:solidFill>
                <a:latin typeface="Red Hat Display"/>
              </a:rPr>
              <a:t>product_id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081244" y="7091216"/>
            <a:ext cx="3253213" cy="439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0"/>
              </a:lnSpc>
            </a:pPr>
            <a:r>
              <a:rPr lang="en-US" sz="3500">
                <a:solidFill>
                  <a:srgbClr val="613834"/>
                </a:solidFill>
                <a:latin typeface="Red Hat Display"/>
              </a:rPr>
              <a:t>product_id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81244" y="8264061"/>
            <a:ext cx="3544356" cy="439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0"/>
              </a:lnSpc>
            </a:pPr>
            <a:r>
              <a:rPr lang="en-US" sz="3500">
                <a:solidFill>
                  <a:srgbClr val="613834"/>
                </a:solidFill>
                <a:latin typeface="Red Hat Display"/>
              </a:rPr>
              <a:t>product_name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081244" y="9440398"/>
            <a:ext cx="3544356" cy="439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0"/>
              </a:lnSpc>
            </a:pPr>
            <a:r>
              <a:rPr lang="en-US" sz="3500">
                <a:solidFill>
                  <a:srgbClr val="613834"/>
                </a:solidFill>
                <a:latin typeface="Red Hat Display"/>
              </a:rPr>
              <a:t>price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6107430" y="7070407"/>
            <a:ext cx="1148715" cy="219075"/>
            <a:chOff x="0" y="0"/>
            <a:chExt cx="1531620" cy="2921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48260" y="36830"/>
              <a:ext cx="1433830" cy="227330"/>
            </a:xfrm>
            <a:custGeom>
              <a:avLst/>
              <a:gdLst/>
              <a:ahLst/>
              <a:cxnLst/>
              <a:rect r="r" b="b" t="t" l="l"/>
              <a:pathLst>
                <a:path h="227330" w="1433830">
                  <a:moveTo>
                    <a:pt x="80010" y="46990"/>
                  </a:moveTo>
                  <a:cubicBezTo>
                    <a:pt x="755650" y="38100"/>
                    <a:pt x="758190" y="25400"/>
                    <a:pt x="801370" y="20320"/>
                  </a:cubicBezTo>
                  <a:cubicBezTo>
                    <a:pt x="906780" y="5080"/>
                    <a:pt x="1263650" y="0"/>
                    <a:pt x="1347470" y="13970"/>
                  </a:cubicBezTo>
                  <a:cubicBezTo>
                    <a:pt x="1374140" y="17780"/>
                    <a:pt x="1385570" y="19050"/>
                    <a:pt x="1399540" y="31750"/>
                  </a:cubicBezTo>
                  <a:cubicBezTo>
                    <a:pt x="1414780" y="45720"/>
                    <a:pt x="1433830" y="80010"/>
                    <a:pt x="1432560" y="102870"/>
                  </a:cubicBezTo>
                  <a:cubicBezTo>
                    <a:pt x="1431290" y="125730"/>
                    <a:pt x="1409700" y="157480"/>
                    <a:pt x="1391920" y="170180"/>
                  </a:cubicBezTo>
                  <a:cubicBezTo>
                    <a:pt x="1376680" y="181610"/>
                    <a:pt x="1355090" y="184150"/>
                    <a:pt x="1338580" y="181610"/>
                  </a:cubicBezTo>
                  <a:cubicBezTo>
                    <a:pt x="1322070" y="180340"/>
                    <a:pt x="1301750" y="172720"/>
                    <a:pt x="1290320" y="160020"/>
                  </a:cubicBezTo>
                  <a:cubicBezTo>
                    <a:pt x="1275080" y="143510"/>
                    <a:pt x="1262380" y="106680"/>
                    <a:pt x="1264920" y="85090"/>
                  </a:cubicBezTo>
                  <a:cubicBezTo>
                    <a:pt x="1266190" y="67310"/>
                    <a:pt x="1276350" y="48260"/>
                    <a:pt x="1290320" y="36830"/>
                  </a:cubicBezTo>
                  <a:cubicBezTo>
                    <a:pt x="1306830" y="22860"/>
                    <a:pt x="1344930" y="12700"/>
                    <a:pt x="1366520" y="16510"/>
                  </a:cubicBezTo>
                  <a:cubicBezTo>
                    <a:pt x="1384300" y="19050"/>
                    <a:pt x="1400810" y="30480"/>
                    <a:pt x="1412240" y="43180"/>
                  </a:cubicBezTo>
                  <a:cubicBezTo>
                    <a:pt x="1423670" y="57150"/>
                    <a:pt x="1431290" y="77470"/>
                    <a:pt x="1432560" y="93980"/>
                  </a:cubicBezTo>
                  <a:cubicBezTo>
                    <a:pt x="1432560" y="110490"/>
                    <a:pt x="1427480" y="132080"/>
                    <a:pt x="1417320" y="146050"/>
                  </a:cubicBezTo>
                  <a:cubicBezTo>
                    <a:pt x="1408430" y="160020"/>
                    <a:pt x="1399540" y="170180"/>
                    <a:pt x="1375410" y="177800"/>
                  </a:cubicBezTo>
                  <a:cubicBezTo>
                    <a:pt x="1294130" y="205740"/>
                    <a:pt x="902970" y="167640"/>
                    <a:pt x="797560" y="181610"/>
                  </a:cubicBezTo>
                  <a:cubicBezTo>
                    <a:pt x="756920" y="187960"/>
                    <a:pt x="756920" y="198120"/>
                    <a:pt x="715010" y="203200"/>
                  </a:cubicBezTo>
                  <a:cubicBezTo>
                    <a:pt x="601980" y="218440"/>
                    <a:pt x="151130" y="227330"/>
                    <a:pt x="60960" y="199390"/>
                  </a:cubicBezTo>
                  <a:cubicBezTo>
                    <a:pt x="35560" y="191770"/>
                    <a:pt x="25400" y="182880"/>
                    <a:pt x="15240" y="168910"/>
                  </a:cubicBezTo>
                  <a:cubicBezTo>
                    <a:pt x="6350" y="153670"/>
                    <a:pt x="0" y="132080"/>
                    <a:pt x="2540" y="114300"/>
                  </a:cubicBezTo>
                  <a:cubicBezTo>
                    <a:pt x="5080" y="97790"/>
                    <a:pt x="15240" y="77470"/>
                    <a:pt x="27940" y="66040"/>
                  </a:cubicBezTo>
                  <a:cubicBezTo>
                    <a:pt x="40640" y="54610"/>
                    <a:pt x="80010" y="46990"/>
                    <a:pt x="80010" y="46990"/>
                  </a:cubicBezTo>
                </a:path>
              </a:pathLst>
            </a:custGeom>
            <a:solidFill>
              <a:srgbClr val="FFAEA5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10932795" y="7129462"/>
            <a:ext cx="1151573" cy="2746058"/>
            <a:chOff x="0" y="0"/>
            <a:chExt cx="1535430" cy="366141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49530" y="46990"/>
              <a:ext cx="1435100" cy="3589020"/>
            </a:xfrm>
            <a:custGeom>
              <a:avLst/>
              <a:gdLst/>
              <a:ahLst/>
              <a:cxnLst/>
              <a:rect r="r" b="b" t="t" l="l"/>
              <a:pathLst>
                <a:path h="3589020" w="1435100">
                  <a:moveTo>
                    <a:pt x="1337310" y="214630"/>
                  </a:moveTo>
                  <a:cubicBezTo>
                    <a:pt x="1109980" y="158750"/>
                    <a:pt x="937260" y="138430"/>
                    <a:pt x="910590" y="170180"/>
                  </a:cubicBezTo>
                  <a:cubicBezTo>
                    <a:pt x="895350" y="187960"/>
                    <a:pt x="922020" y="219710"/>
                    <a:pt x="925830" y="251460"/>
                  </a:cubicBezTo>
                  <a:cubicBezTo>
                    <a:pt x="929640" y="297180"/>
                    <a:pt x="928370" y="347980"/>
                    <a:pt x="923290" y="417830"/>
                  </a:cubicBezTo>
                  <a:cubicBezTo>
                    <a:pt x="914400" y="539750"/>
                    <a:pt x="867410" y="744220"/>
                    <a:pt x="853440" y="918210"/>
                  </a:cubicBezTo>
                  <a:cubicBezTo>
                    <a:pt x="838200" y="1102360"/>
                    <a:pt x="853440" y="1353820"/>
                    <a:pt x="842010" y="1493520"/>
                  </a:cubicBezTo>
                  <a:cubicBezTo>
                    <a:pt x="836930" y="1573530"/>
                    <a:pt x="822960" y="1604010"/>
                    <a:pt x="817880" y="1682750"/>
                  </a:cubicBezTo>
                  <a:cubicBezTo>
                    <a:pt x="808990" y="1807210"/>
                    <a:pt x="821690" y="2032000"/>
                    <a:pt x="814070" y="2167890"/>
                  </a:cubicBezTo>
                  <a:cubicBezTo>
                    <a:pt x="808990" y="2265680"/>
                    <a:pt x="795020" y="2308860"/>
                    <a:pt x="791210" y="2419350"/>
                  </a:cubicBezTo>
                  <a:cubicBezTo>
                    <a:pt x="781050" y="2636520"/>
                    <a:pt x="817880" y="3209290"/>
                    <a:pt x="795020" y="3380740"/>
                  </a:cubicBezTo>
                  <a:cubicBezTo>
                    <a:pt x="786130" y="3444240"/>
                    <a:pt x="783590" y="3481070"/>
                    <a:pt x="759460" y="3510280"/>
                  </a:cubicBezTo>
                  <a:cubicBezTo>
                    <a:pt x="737870" y="3536950"/>
                    <a:pt x="712470" y="3547110"/>
                    <a:pt x="666750" y="3558540"/>
                  </a:cubicBezTo>
                  <a:cubicBezTo>
                    <a:pt x="554990" y="3586480"/>
                    <a:pt x="144780" y="3589020"/>
                    <a:pt x="60960" y="3561080"/>
                  </a:cubicBezTo>
                  <a:cubicBezTo>
                    <a:pt x="34290" y="3552190"/>
                    <a:pt x="25400" y="3540760"/>
                    <a:pt x="16510" y="3526790"/>
                  </a:cubicBezTo>
                  <a:cubicBezTo>
                    <a:pt x="6350" y="3511550"/>
                    <a:pt x="0" y="3489960"/>
                    <a:pt x="1270" y="3472180"/>
                  </a:cubicBezTo>
                  <a:cubicBezTo>
                    <a:pt x="2540" y="3454400"/>
                    <a:pt x="10160" y="3434080"/>
                    <a:pt x="21590" y="3420110"/>
                  </a:cubicBezTo>
                  <a:cubicBezTo>
                    <a:pt x="33020" y="3407410"/>
                    <a:pt x="52070" y="3395980"/>
                    <a:pt x="69850" y="3392170"/>
                  </a:cubicBezTo>
                  <a:cubicBezTo>
                    <a:pt x="87630" y="3388360"/>
                    <a:pt x="109220" y="3388360"/>
                    <a:pt x="125730" y="3397250"/>
                  </a:cubicBezTo>
                  <a:cubicBezTo>
                    <a:pt x="144780" y="3408680"/>
                    <a:pt x="171450" y="3439160"/>
                    <a:pt x="175260" y="3463290"/>
                  </a:cubicBezTo>
                  <a:cubicBezTo>
                    <a:pt x="179070" y="3487420"/>
                    <a:pt x="166370" y="3524250"/>
                    <a:pt x="148590" y="3540760"/>
                  </a:cubicBezTo>
                  <a:cubicBezTo>
                    <a:pt x="130810" y="3557270"/>
                    <a:pt x="92710" y="3566160"/>
                    <a:pt x="69850" y="3563620"/>
                  </a:cubicBezTo>
                  <a:cubicBezTo>
                    <a:pt x="50800" y="3561080"/>
                    <a:pt x="33020" y="3547110"/>
                    <a:pt x="21590" y="3534410"/>
                  </a:cubicBezTo>
                  <a:cubicBezTo>
                    <a:pt x="10160" y="3520440"/>
                    <a:pt x="2540" y="3500120"/>
                    <a:pt x="1270" y="3482340"/>
                  </a:cubicBezTo>
                  <a:cubicBezTo>
                    <a:pt x="0" y="3464560"/>
                    <a:pt x="6350" y="3442970"/>
                    <a:pt x="16510" y="3427730"/>
                  </a:cubicBezTo>
                  <a:cubicBezTo>
                    <a:pt x="25400" y="3413760"/>
                    <a:pt x="35560" y="3403600"/>
                    <a:pt x="60960" y="3394710"/>
                  </a:cubicBezTo>
                  <a:cubicBezTo>
                    <a:pt x="140970" y="3365500"/>
                    <a:pt x="516890" y="3489960"/>
                    <a:pt x="624840" y="3380740"/>
                  </a:cubicBezTo>
                  <a:cubicBezTo>
                    <a:pt x="765810" y="3237230"/>
                    <a:pt x="621030" y="2630170"/>
                    <a:pt x="632460" y="2413000"/>
                  </a:cubicBezTo>
                  <a:cubicBezTo>
                    <a:pt x="638810" y="2305050"/>
                    <a:pt x="651510" y="2266950"/>
                    <a:pt x="656590" y="2167890"/>
                  </a:cubicBezTo>
                  <a:cubicBezTo>
                    <a:pt x="664210" y="2015490"/>
                    <a:pt x="650240" y="1718310"/>
                    <a:pt x="659130" y="1586230"/>
                  </a:cubicBezTo>
                  <a:cubicBezTo>
                    <a:pt x="664210" y="1517650"/>
                    <a:pt x="675640" y="1496060"/>
                    <a:pt x="679450" y="1430020"/>
                  </a:cubicBezTo>
                  <a:cubicBezTo>
                    <a:pt x="688340" y="1319530"/>
                    <a:pt x="674370" y="1135380"/>
                    <a:pt x="684530" y="975360"/>
                  </a:cubicBezTo>
                  <a:cubicBezTo>
                    <a:pt x="697230" y="798830"/>
                    <a:pt x="745490" y="549910"/>
                    <a:pt x="755650" y="415290"/>
                  </a:cubicBezTo>
                  <a:cubicBezTo>
                    <a:pt x="760730" y="339090"/>
                    <a:pt x="750570" y="288290"/>
                    <a:pt x="756920" y="236220"/>
                  </a:cubicBezTo>
                  <a:cubicBezTo>
                    <a:pt x="763270" y="194310"/>
                    <a:pt x="769620" y="160020"/>
                    <a:pt x="786130" y="124460"/>
                  </a:cubicBezTo>
                  <a:cubicBezTo>
                    <a:pt x="802640" y="87630"/>
                    <a:pt x="828040" y="35560"/>
                    <a:pt x="857250" y="16510"/>
                  </a:cubicBezTo>
                  <a:cubicBezTo>
                    <a:pt x="880110" y="2540"/>
                    <a:pt x="901700" y="6350"/>
                    <a:pt x="937260" y="3810"/>
                  </a:cubicBezTo>
                  <a:cubicBezTo>
                    <a:pt x="1002030" y="0"/>
                    <a:pt x="1135380" y="1270"/>
                    <a:pt x="1216660" y="15240"/>
                  </a:cubicBezTo>
                  <a:cubicBezTo>
                    <a:pt x="1282700" y="26670"/>
                    <a:pt x="1361440" y="50800"/>
                    <a:pt x="1393190" y="69850"/>
                  </a:cubicBezTo>
                  <a:cubicBezTo>
                    <a:pt x="1408430" y="77470"/>
                    <a:pt x="1414780" y="83820"/>
                    <a:pt x="1421130" y="93980"/>
                  </a:cubicBezTo>
                  <a:cubicBezTo>
                    <a:pt x="1428750" y="104140"/>
                    <a:pt x="1433830" y="116840"/>
                    <a:pt x="1435100" y="129540"/>
                  </a:cubicBezTo>
                  <a:cubicBezTo>
                    <a:pt x="1435100" y="146050"/>
                    <a:pt x="1430020" y="170180"/>
                    <a:pt x="1421130" y="184150"/>
                  </a:cubicBezTo>
                  <a:cubicBezTo>
                    <a:pt x="1414780" y="195580"/>
                    <a:pt x="1404620" y="203200"/>
                    <a:pt x="1393190" y="208280"/>
                  </a:cubicBezTo>
                  <a:cubicBezTo>
                    <a:pt x="1377950" y="214630"/>
                    <a:pt x="1337310" y="214630"/>
                    <a:pt x="1337310" y="214630"/>
                  </a:cubicBezTo>
                </a:path>
              </a:pathLst>
            </a:custGeom>
            <a:solidFill>
              <a:srgbClr val="FFAEA5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4" id="24"/>
          <p:cNvGrpSpPr/>
          <p:nvPr/>
        </p:nvGrpSpPr>
        <p:grpSpPr>
          <a:xfrm rot="0">
            <a:off x="11758612" y="6958965"/>
            <a:ext cx="541020" cy="742950"/>
            <a:chOff x="0" y="0"/>
            <a:chExt cx="721360" cy="9906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44450" y="50800"/>
              <a:ext cx="629920" cy="891540"/>
            </a:xfrm>
            <a:custGeom>
              <a:avLst/>
              <a:gdLst/>
              <a:ahLst/>
              <a:cxnLst/>
              <a:rect r="r" b="b" t="t" l="l"/>
              <a:pathLst>
                <a:path h="891540" w="629920">
                  <a:moveTo>
                    <a:pt x="80010" y="0"/>
                  </a:moveTo>
                  <a:cubicBezTo>
                    <a:pt x="195580" y="5080"/>
                    <a:pt x="255270" y="20320"/>
                    <a:pt x="302260" y="43180"/>
                  </a:cubicBezTo>
                  <a:cubicBezTo>
                    <a:pt x="353060" y="68580"/>
                    <a:pt x="401320" y="97790"/>
                    <a:pt x="445770" y="147320"/>
                  </a:cubicBezTo>
                  <a:cubicBezTo>
                    <a:pt x="506730" y="210820"/>
                    <a:pt x="589280" y="349250"/>
                    <a:pt x="613410" y="415290"/>
                  </a:cubicBezTo>
                  <a:cubicBezTo>
                    <a:pt x="626110" y="450850"/>
                    <a:pt x="629920" y="472440"/>
                    <a:pt x="626110" y="501650"/>
                  </a:cubicBezTo>
                  <a:cubicBezTo>
                    <a:pt x="621030" y="533400"/>
                    <a:pt x="609600" y="561340"/>
                    <a:pt x="580390" y="598170"/>
                  </a:cubicBezTo>
                  <a:cubicBezTo>
                    <a:pt x="516890" y="674370"/>
                    <a:pt x="266700" y="850900"/>
                    <a:pt x="194310" y="880110"/>
                  </a:cubicBezTo>
                  <a:cubicBezTo>
                    <a:pt x="170180" y="889000"/>
                    <a:pt x="157480" y="891540"/>
                    <a:pt x="139700" y="886460"/>
                  </a:cubicBezTo>
                  <a:cubicBezTo>
                    <a:pt x="118110" y="880110"/>
                    <a:pt x="87630" y="854710"/>
                    <a:pt x="77470" y="835660"/>
                  </a:cubicBezTo>
                  <a:cubicBezTo>
                    <a:pt x="69850" y="819150"/>
                    <a:pt x="69850" y="797560"/>
                    <a:pt x="74930" y="781050"/>
                  </a:cubicBezTo>
                  <a:cubicBezTo>
                    <a:pt x="78740" y="763270"/>
                    <a:pt x="88900" y="745490"/>
                    <a:pt x="104140" y="735330"/>
                  </a:cubicBezTo>
                  <a:cubicBezTo>
                    <a:pt x="123190" y="722630"/>
                    <a:pt x="161290" y="713740"/>
                    <a:pt x="184150" y="721360"/>
                  </a:cubicBezTo>
                  <a:cubicBezTo>
                    <a:pt x="205740" y="727710"/>
                    <a:pt x="232410" y="755650"/>
                    <a:pt x="240030" y="778510"/>
                  </a:cubicBezTo>
                  <a:cubicBezTo>
                    <a:pt x="246380" y="801370"/>
                    <a:pt x="238760" y="838200"/>
                    <a:pt x="223520" y="857250"/>
                  </a:cubicBezTo>
                  <a:cubicBezTo>
                    <a:pt x="208280" y="875030"/>
                    <a:pt x="172720" y="890270"/>
                    <a:pt x="148590" y="887730"/>
                  </a:cubicBezTo>
                  <a:cubicBezTo>
                    <a:pt x="125730" y="885190"/>
                    <a:pt x="93980" y="863600"/>
                    <a:pt x="82550" y="843280"/>
                  </a:cubicBezTo>
                  <a:cubicBezTo>
                    <a:pt x="71120" y="822960"/>
                    <a:pt x="69850" y="789940"/>
                    <a:pt x="81280" y="763270"/>
                  </a:cubicBezTo>
                  <a:cubicBezTo>
                    <a:pt x="97790" y="722630"/>
                    <a:pt x="168910" y="665480"/>
                    <a:pt x="208280" y="640080"/>
                  </a:cubicBezTo>
                  <a:cubicBezTo>
                    <a:pt x="234950" y="623570"/>
                    <a:pt x="259080" y="627380"/>
                    <a:pt x="284480" y="613410"/>
                  </a:cubicBezTo>
                  <a:cubicBezTo>
                    <a:pt x="316230" y="595630"/>
                    <a:pt x="354330" y="566420"/>
                    <a:pt x="381000" y="541020"/>
                  </a:cubicBezTo>
                  <a:cubicBezTo>
                    <a:pt x="405130" y="518160"/>
                    <a:pt x="436880" y="502920"/>
                    <a:pt x="441960" y="471170"/>
                  </a:cubicBezTo>
                  <a:cubicBezTo>
                    <a:pt x="448310" y="417830"/>
                    <a:pt x="367030" y="283210"/>
                    <a:pt x="327660" y="238760"/>
                  </a:cubicBezTo>
                  <a:cubicBezTo>
                    <a:pt x="304800" y="213360"/>
                    <a:pt x="284480" y="207010"/>
                    <a:pt x="259080" y="193040"/>
                  </a:cubicBezTo>
                  <a:cubicBezTo>
                    <a:pt x="228600" y="177800"/>
                    <a:pt x="187960" y="162560"/>
                    <a:pt x="153670" y="156210"/>
                  </a:cubicBezTo>
                  <a:cubicBezTo>
                    <a:pt x="121920" y="149860"/>
                    <a:pt x="85090" y="161290"/>
                    <a:pt x="60960" y="153670"/>
                  </a:cubicBezTo>
                  <a:cubicBezTo>
                    <a:pt x="41910" y="147320"/>
                    <a:pt x="24130" y="137160"/>
                    <a:pt x="15240" y="121920"/>
                  </a:cubicBezTo>
                  <a:cubicBezTo>
                    <a:pt x="3810" y="104140"/>
                    <a:pt x="0" y="69850"/>
                    <a:pt x="6350" y="49530"/>
                  </a:cubicBezTo>
                  <a:cubicBezTo>
                    <a:pt x="11430" y="33020"/>
                    <a:pt x="29210" y="16510"/>
                    <a:pt x="43180" y="8890"/>
                  </a:cubicBezTo>
                  <a:cubicBezTo>
                    <a:pt x="54610" y="1270"/>
                    <a:pt x="80010" y="0"/>
                    <a:pt x="80010" y="0"/>
                  </a:cubicBezTo>
                </a:path>
              </a:pathLst>
            </a:custGeom>
            <a:solidFill>
              <a:srgbClr val="FFAEA5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10705148" y="9349740"/>
            <a:ext cx="504825" cy="423862"/>
            <a:chOff x="0" y="0"/>
            <a:chExt cx="673100" cy="56515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48260" y="44450"/>
              <a:ext cx="577850" cy="473710"/>
            </a:xfrm>
            <a:custGeom>
              <a:avLst/>
              <a:gdLst/>
              <a:ahLst/>
              <a:cxnLst/>
              <a:rect r="r" b="b" t="t" l="l"/>
              <a:pathLst>
                <a:path h="473710" w="577850">
                  <a:moveTo>
                    <a:pt x="525780" y="152400"/>
                  </a:moveTo>
                  <a:cubicBezTo>
                    <a:pt x="393700" y="213360"/>
                    <a:pt x="269240" y="307340"/>
                    <a:pt x="208280" y="361950"/>
                  </a:cubicBezTo>
                  <a:cubicBezTo>
                    <a:pt x="166370" y="400050"/>
                    <a:pt x="140970" y="452120"/>
                    <a:pt x="110490" y="466090"/>
                  </a:cubicBezTo>
                  <a:cubicBezTo>
                    <a:pt x="92710" y="473710"/>
                    <a:pt x="74930" y="472440"/>
                    <a:pt x="59690" y="467360"/>
                  </a:cubicBezTo>
                  <a:cubicBezTo>
                    <a:pt x="43180" y="462280"/>
                    <a:pt x="26670" y="450850"/>
                    <a:pt x="17780" y="436880"/>
                  </a:cubicBezTo>
                  <a:cubicBezTo>
                    <a:pt x="7620" y="424180"/>
                    <a:pt x="0" y="405130"/>
                    <a:pt x="2540" y="388620"/>
                  </a:cubicBezTo>
                  <a:cubicBezTo>
                    <a:pt x="5080" y="367030"/>
                    <a:pt x="22860" y="335280"/>
                    <a:pt x="39370" y="322580"/>
                  </a:cubicBezTo>
                  <a:cubicBezTo>
                    <a:pt x="53340" y="311150"/>
                    <a:pt x="72390" y="307340"/>
                    <a:pt x="88900" y="309880"/>
                  </a:cubicBezTo>
                  <a:cubicBezTo>
                    <a:pt x="110490" y="313690"/>
                    <a:pt x="140970" y="332740"/>
                    <a:pt x="153670" y="350520"/>
                  </a:cubicBezTo>
                  <a:cubicBezTo>
                    <a:pt x="162560" y="364490"/>
                    <a:pt x="166370" y="383540"/>
                    <a:pt x="162560" y="401320"/>
                  </a:cubicBezTo>
                  <a:cubicBezTo>
                    <a:pt x="158750" y="421640"/>
                    <a:pt x="137160" y="452120"/>
                    <a:pt x="119380" y="462280"/>
                  </a:cubicBezTo>
                  <a:cubicBezTo>
                    <a:pt x="104140" y="471170"/>
                    <a:pt x="83820" y="473710"/>
                    <a:pt x="67310" y="469900"/>
                  </a:cubicBezTo>
                  <a:cubicBezTo>
                    <a:pt x="46990" y="463550"/>
                    <a:pt x="19050" y="440690"/>
                    <a:pt x="8890" y="421640"/>
                  </a:cubicBezTo>
                  <a:cubicBezTo>
                    <a:pt x="1270" y="406400"/>
                    <a:pt x="0" y="389890"/>
                    <a:pt x="5080" y="370840"/>
                  </a:cubicBezTo>
                  <a:cubicBezTo>
                    <a:pt x="11430" y="342900"/>
                    <a:pt x="33020" y="309880"/>
                    <a:pt x="66040" y="273050"/>
                  </a:cubicBezTo>
                  <a:cubicBezTo>
                    <a:pt x="129540" y="207010"/>
                    <a:pt x="320040" y="78740"/>
                    <a:pt x="392430" y="38100"/>
                  </a:cubicBezTo>
                  <a:cubicBezTo>
                    <a:pt x="425450" y="20320"/>
                    <a:pt x="444500" y="11430"/>
                    <a:pt x="467360" y="7620"/>
                  </a:cubicBezTo>
                  <a:cubicBezTo>
                    <a:pt x="487680" y="2540"/>
                    <a:pt x="506730" y="0"/>
                    <a:pt x="523240" y="6350"/>
                  </a:cubicBezTo>
                  <a:cubicBezTo>
                    <a:pt x="539750" y="11430"/>
                    <a:pt x="557530" y="26670"/>
                    <a:pt x="565150" y="41910"/>
                  </a:cubicBezTo>
                  <a:cubicBezTo>
                    <a:pt x="574040" y="57150"/>
                    <a:pt x="577850" y="80010"/>
                    <a:pt x="572770" y="96520"/>
                  </a:cubicBezTo>
                  <a:cubicBezTo>
                    <a:pt x="567690" y="116840"/>
                    <a:pt x="525780" y="152400"/>
                    <a:pt x="525780" y="152400"/>
                  </a:cubicBezTo>
                </a:path>
              </a:pathLst>
            </a:custGeom>
            <a:solidFill>
              <a:srgbClr val="FFAEA5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8" id="28"/>
          <p:cNvGrpSpPr/>
          <p:nvPr/>
        </p:nvGrpSpPr>
        <p:grpSpPr>
          <a:xfrm rot="0">
            <a:off x="10688955" y="9560243"/>
            <a:ext cx="444818" cy="523875"/>
            <a:chOff x="0" y="0"/>
            <a:chExt cx="593090" cy="6985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46990" y="50800"/>
              <a:ext cx="497840" cy="599440"/>
            </a:xfrm>
            <a:custGeom>
              <a:avLst/>
              <a:gdLst/>
              <a:ahLst/>
              <a:cxnLst/>
              <a:rect r="r" b="b" t="t" l="l"/>
              <a:pathLst>
                <a:path h="599440" w="497840">
                  <a:moveTo>
                    <a:pt x="119380" y="11430"/>
                  </a:moveTo>
                  <a:cubicBezTo>
                    <a:pt x="220980" y="80010"/>
                    <a:pt x="237490" y="106680"/>
                    <a:pt x="262890" y="139700"/>
                  </a:cubicBezTo>
                  <a:cubicBezTo>
                    <a:pt x="299720" y="190500"/>
                    <a:pt x="364490" y="283210"/>
                    <a:pt x="394970" y="336550"/>
                  </a:cubicBezTo>
                  <a:cubicBezTo>
                    <a:pt x="414020" y="372110"/>
                    <a:pt x="419100" y="402590"/>
                    <a:pt x="436880" y="427990"/>
                  </a:cubicBezTo>
                  <a:cubicBezTo>
                    <a:pt x="450850" y="449580"/>
                    <a:pt x="478790" y="463550"/>
                    <a:pt x="487680" y="482600"/>
                  </a:cubicBezTo>
                  <a:cubicBezTo>
                    <a:pt x="495300" y="499110"/>
                    <a:pt x="497840" y="516890"/>
                    <a:pt x="494030" y="533400"/>
                  </a:cubicBezTo>
                  <a:cubicBezTo>
                    <a:pt x="491490" y="548640"/>
                    <a:pt x="480060" y="566420"/>
                    <a:pt x="468630" y="576580"/>
                  </a:cubicBezTo>
                  <a:cubicBezTo>
                    <a:pt x="457200" y="586740"/>
                    <a:pt x="438150" y="595630"/>
                    <a:pt x="421640" y="596900"/>
                  </a:cubicBezTo>
                  <a:cubicBezTo>
                    <a:pt x="406400" y="596900"/>
                    <a:pt x="386080" y="594360"/>
                    <a:pt x="373380" y="582930"/>
                  </a:cubicBezTo>
                  <a:cubicBezTo>
                    <a:pt x="356870" y="571500"/>
                    <a:pt x="339090" y="538480"/>
                    <a:pt x="336550" y="518160"/>
                  </a:cubicBezTo>
                  <a:cubicBezTo>
                    <a:pt x="335280" y="501650"/>
                    <a:pt x="341630" y="482600"/>
                    <a:pt x="351790" y="469900"/>
                  </a:cubicBezTo>
                  <a:cubicBezTo>
                    <a:pt x="365760" y="454660"/>
                    <a:pt x="397510" y="436880"/>
                    <a:pt x="419100" y="438150"/>
                  </a:cubicBezTo>
                  <a:cubicBezTo>
                    <a:pt x="440690" y="438150"/>
                    <a:pt x="472440" y="455930"/>
                    <a:pt x="483870" y="474980"/>
                  </a:cubicBezTo>
                  <a:cubicBezTo>
                    <a:pt x="495300" y="494030"/>
                    <a:pt x="497840" y="529590"/>
                    <a:pt x="488950" y="549910"/>
                  </a:cubicBezTo>
                  <a:cubicBezTo>
                    <a:pt x="480060" y="568960"/>
                    <a:pt x="450850" y="590550"/>
                    <a:pt x="430530" y="595630"/>
                  </a:cubicBezTo>
                  <a:cubicBezTo>
                    <a:pt x="414020" y="599440"/>
                    <a:pt x="396240" y="596900"/>
                    <a:pt x="379730" y="588010"/>
                  </a:cubicBezTo>
                  <a:cubicBezTo>
                    <a:pt x="358140" y="576580"/>
                    <a:pt x="339090" y="551180"/>
                    <a:pt x="316230" y="519430"/>
                  </a:cubicBezTo>
                  <a:cubicBezTo>
                    <a:pt x="278130" y="467360"/>
                    <a:pt x="231140" y="351790"/>
                    <a:pt x="191770" y="290830"/>
                  </a:cubicBezTo>
                  <a:cubicBezTo>
                    <a:pt x="163830" y="248920"/>
                    <a:pt x="142240" y="213360"/>
                    <a:pt x="113030" y="186690"/>
                  </a:cubicBezTo>
                  <a:cubicBezTo>
                    <a:pt x="86360" y="162560"/>
                    <a:pt x="43180" y="149860"/>
                    <a:pt x="25400" y="132080"/>
                  </a:cubicBezTo>
                  <a:cubicBezTo>
                    <a:pt x="15240" y="121920"/>
                    <a:pt x="10160" y="111760"/>
                    <a:pt x="6350" y="100330"/>
                  </a:cubicBezTo>
                  <a:cubicBezTo>
                    <a:pt x="2540" y="88900"/>
                    <a:pt x="0" y="76200"/>
                    <a:pt x="3810" y="63500"/>
                  </a:cubicBezTo>
                  <a:cubicBezTo>
                    <a:pt x="7620" y="48260"/>
                    <a:pt x="19050" y="26670"/>
                    <a:pt x="31750" y="16510"/>
                  </a:cubicBezTo>
                  <a:cubicBezTo>
                    <a:pt x="45720" y="6350"/>
                    <a:pt x="68580" y="0"/>
                    <a:pt x="83820" y="0"/>
                  </a:cubicBezTo>
                  <a:cubicBezTo>
                    <a:pt x="97790" y="0"/>
                    <a:pt x="119380" y="11430"/>
                    <a:pt x="119380" y="11430"/>
                  </a:cubicBezTo>
                </a:path>
              </a:pathLst>
            </a:custGeom>
            <a:solidFill>
              <a:srgbClr val="FFAEA5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0" id="30"/>
          <p:cNvGrpSpPr/>
          <p:nvPr/>
        </p:nvGrpSpPr>
        <p:grpSpPr>
          <a:xfrm rot="0">
            <a:off x="6841807" y="6765607"/>
            <a:ext cx="467678" cy="855345"/>
            <a:chOff x="0" y="0"/>
            <a:chExt cx="623570" cy="114046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45720" y="48260"/>
              <a:ext cx="529590" cy="1045210"/>
            </a:xfrm>
            <a:custGeom>
              <a:avLst/>
              <a:gdLst/>
              <a:ahLst/>
              <a:cxnLst/>
              <a:rect r="r" b="b" t="t" l="l"/>
              <a:pathLst>
                <a:path h="1045210" w="529590">
                  <a:moveTo>
                    <a:pt x="289560" y="54610"/>
                  </a:moveTo>
                  <a:cubicBezTo>
                    <a:pt x="377190" y="302260"/>
                    <a:pt x="391160" y="336550"/>
                    <a:pt x="414020" y="367030"/>
                  </a:cubicBezTo>
                  <a:cubicBezTo>
                    <a:pt x="434340" y="397510"/>
                    <a:pt x="469900" y="416560"/>
                    <a:pt x="488950" y="445770"/>
                  </a:cubicBezTo>
                  <a:cubicBezTo>
                    <a:pt x="506730" y="473710"/>
                    <a:pt x="520700" y="506730"/>
                    <a:pt x="525780" y="537210"/>
                  </a:cubicBezTo>
                  <a:cubicBezTo>
                    <a:pt x="529590" y="567690"/>
                    <a:pt x="527050" y="598170"/>
                    <a:pt x="516890" y="629920"/>
                  </a:cubicBezTo>
                  <a:cubicBezTo>
                    <a:pt x="502920" y="669290"/>
                    <a:pt x="469900" y="712470"/>
                    <a:pt x="436880" y="753110"/>
                  </a:cubicBezTo>
                  <a:cubicBezTo>
                    <a:pt x="398780" y="801370"/>
                    <a:pt x="347980" y="850900"/>
                    <a:pt x="297180" y="896620"/>
                  </a:cubicBezTo>
                  <a:cubicBezTo>
                    <a:pt x="245110" y="943610"/>
                    <a:pt x="168910" y="1013460"/>
                    <a:pt x="127000" y="1032510"/>
                  </a:cubicBezTo>
                  <a:cubicBezTo>
                    <a:pt x="105410" y="1041400"/>
                    <a:pt x="91440" y="1045210"/>
                    <a:pt x="73660" y="1041400"/>
                  </a:cubicBezTo>
                  <a:cubicBezTo>
                    <a:pt x="53340" y="1036320"/>
                    <a:pt x="22860" y="1013460"/>
                    <a:pt x="11430" y="995680"/>
                  </a:cubicBezTo>
                  <a:cubicBezTo>
                    <a:pt x="2540" y="979170"/>
                    <a:pt x="1270" y="958850"/>
                    <a:pt x="5080" y="942340"/>
                  </a:cubicBezTo>
                  <a:cubicBezTo>
                    <a:pt x="8890" y="925830"/>
                    <a:pt x="19050" y="908050"/>
                    <a:pt x="31750" y="896620"/>
                  </a:cubicBezTo>
                  <a:cubicBezTo>
                    <a:pt x="44450" y="885190"/>
                    <a:pt x="63500" y="876300"/>
                    <a:pt x="81280" y="876300"/>
                  </a:cubicBezTo>
                  <a:cubicBezTo>
                    <a:pt x="102870" y="876300"/>
                    <a:pt x="137160" y="891540"/>
                    <a:pt x="152400" y="908050"/>
                  </a:cubicBezTo>
                  <a:cubicBezTo>
                    <a:pt x="163830" y="920750"/>
                    <a:pt x="171450" y="939800"/>
                    <a:pt x="170180" y="957580"/>
                  </a:cubicBezTo>
                  <a:cubicBezTo>
                    <a:pt x="168910" y="979170"/>
                    <a:pt x="153670" y="1014730"/>
                    <a:pt x="134620" y="1027430"/>
                  </a:cubicBezTo>
                  <a:cubicBezTo>
                    <a:pt x="115570" y="1040130"/>
                    <a:pt x="78740" y="1045210"/>
                    <a:pt x="57150" y="1037590"/>
                  </a:cubicBezTo>
                  <a:cubicBezTo>
                    <a:pt x="35560" y="1028700"/>
                    <a:pt x="10160" y="1000760"/>
                    <a:pt x="5080" y="977900"/>
                  </a:cubicBezTo>
                  <a:cubicBezTo>
                    <a:pt x="0" y="956310"/>
                    <a:pt x="6350" y="932180"/>
                    <a:pt x="25400" y="902970"/>
                  </a:cubicBezTo>
                  <a:cubicBezTo>
                    <a:pt x="68580" y="833120"/>
                    <a:pt x="318770" y="701040"/>
                    <a:pt x="350520" y="624840"/>
                  </a:cubicBezTo>
                  <a:cubicBezTo>
                    <a:pt x="367030" y="589280"/>
                    <a:pt x="356870" y="556260"/>
                    <a:pt x="345440" y="528320"/>
                  </a:cubicBezTo>
                  <a:cubicBezTo>
                    <a:pt x="335280" y="502920"/>
                    <a:pt x="307340" y="488950"/>
                    <a:pt x="290830" y="463550"/>
                  </a:cubicBezTo>
                  <a:cubicBezTo>
                    <a:pt x="270510" y="433070"/>
                    <a:pt x="256540" y="398780"/>
                    <a:pt x="237490" y="353060"/>
                  </a:cubicBezTo>
                  <a:cubicBezTo>
                    <a:pt x="208280" y="284480"/>
                    <a:pt x="139700" y="140970"/>
                    <a:pt x="138430" y="85090"/>
                  </a:cubicBezTo>
                  <a:cubicBezTo>
                    <a:pt x="137160" y="60960"/>
                    <a:pt x="143510" y="45720"/>
                    <a:pt x="153670" y="33020"/>
                  </a:cubicBezTo>
                  <a:cubicBezTo>
                    <a:pt x="163830" y="19050"/>
                    <a:pt x="182880" y="6350"/>
                    <a:pt x="200660" y="2540"/>
                  </a:cubicBezTo>
                  <a:cubicBezTo>
                    <a:pt x="217170" y="0"/>
                    <a:pt x="240030" y="2540"/>
                    <a:pt x="255270" y="11430"/>
                  </a:cubicBezTo>
                  <a:cubicBezTo>
                    <a:pt x="270510" y="20320"/>
                    <a:pt x="289560" y="54610"/>
                    <a:pt x="289560" y="54610"/>
                  </a:cubicBezTo>
                </a:path>
              </a:pathLst>
            </a:custGeom>
            <a:solidFill>
              <a:srgbClr val="FFAEA5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2" id="32"/>
          <p:cNvGrpSpPr/>
          <p:nvPr/>
        </p:nvGrpSpPr>
        <p:grpSpPr>
          <a:xfrm rot="0">
            <a:off x="5930265" y="6842760"/>
            <a:ext cx="504825" cy="817245"/>
            <a:chOff x="0" y="0"/>
            <a:chExt cx="673100" cy="108966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48260" y="49530"/>
              <a:ext cx="577850" cy="990600"/>
            </a:xfrm>
            <a:custGeom>
              <a:avLst/>
              <a:gdLst/>
              <a:ahLst/>
              <a:cxnLst/>
              <a:rect r="r" b="b" t="t" l="l"/>
              <a:pathLst>
                <a:path h="990600" w="577850">
                  <a:moveTo>
                    <a:pt x="525780" y="151130"/>
                  </a:moveTo>
                  <a:cubicBezTo>
                    <a:pt x="411480" y="201930"/>
                    <a:pt x="347980" y="242570"/>
                    <a:pt x="311150" y="276860"/>
                  </a:cubicBezTo>
                  <a:cubicBezTo>
                    <a:pt x="280670" y="306070"/>
                    <a:pt x="265430" y="342900"/>
                    <a:pt x="240030" y="368300"/>
                  </a:cubicBezTo>
                  <a:cubicBezTo>
                    <a:pt x="218440" y="389890"/>
                    <a:pt x="180340" y="400050"/>
                    <a:pt x="168910" y="422910"/>
                  </a:cubicBezTo>
                  <a:cubicBezTo>
                    <a:pt x="157480" y="444500"/>
                    <a:pt x="160020" y="472440"/>
                    <a:pt x="167640" y="500380"/>
                  </a:cubicBezTo>
                  <a:cubicBezTo>
                    <a:pt x="179070" y="539750"/>
                    <a:pt x="210820" y="582930"/>
                    <a:pt x="247650" y="629920"/>
                  </a:cubicBezTo>
                  <a:cubicBezTo>
                    <a:pt x="304800" y="699770"/>
                    <a:pt x="464820" y="805180"/>
                    <a:pt x="491490" y="867410"/>
                  </a:cubicBezTo>
                  <a:cubicBezTo>
                    <a:pt x="504190" y="896620"/>
                    <a:pt x="501650" y="924560"/>
                    <a:pt x="492760" y="944880"/>
                  </a:cubicBezTo>
                  <a:cubicBezTo>
                    <a:pt x="486410" y="961390"/>
                    <a:pt x="469900" y="974090"/>
                    <a:pt x="454660" y="981710"/>
                  </a:cubicBezTo>
                  <a:cubicBezTo>
                    <a:pt x="440690" y="988060"/>
                    <a:pt x="419100" y="990600"/>
                    <a:pt x="402590" y="988060"/>
                  </a:cubicBezTo>
                  <a:cubicBezTo>
                    <a:pt x="386080" y="984250"/>
                    <a:pt x="368300" y="975360"/>
                    <a:pt x="356870" y="961390"/>
                  </a:cubicBezTo>
                  <a:cubicBezTo>
                    <a:pt x="344170" y="943610"/>
                    <a:pt x="334010" y="908050"/>
                    <a:pt x="339090" y="885190"/>
                  </a:cubicBezTo>
                  <a:cubicBezTo>
                    <a:pt x="345440" y="863600"/>
                    <a:pt x="372110" y="836930"/>
                    <a:pt x="392430" y="829310"/>
                  </a:cubicBezTo>
                  <a:cubicBezTo>
                    <a:pt x="408940" y="821690"/>
                    <a:pt x="429260" y="822960"/>
                    <a:pt x="444500" y="828040"/>
                  </a:cubicBezTo>
                  <a:cubicBezTo>
                    <a:pt x="461010" y="833120"/>
                    <a:pt x="477520" y="845820"/>
                    <a:pt x="487680" y="859790"/>
                  </a:cubicBezTo>
                  <a:cubicBezTo>
                    <a:pt x="496570" y="873760"/>
                    <a:pt x="502920" y="894080"/>
                    <a:pt x="501650" y="910590"/>
                  </a:cubicBezTo>
                  <a:cubicBezTo>
                    <a:pt x="501650" y="927100"/>
                    <a:pt x="494030" y="946150"/>
                    <a:pt x="482600" y="960120"/>
                  </a:cubicBezTo>
                  <a:cubicBezTo>
                    <a:pt x="472440" y="972820"/>
                    <a:pt x="455930" y="984250"/>
                    <a:pt x="438150" y="986790"/>
                  </a:cubicBezTo>
                  <a:cubicBezTo>
                    <a:pt x="416560" y="990600"/>
                    <a:pt x="389890" y="981710"/>
                    <a:pt x="363220" y="967740"/>
                  </a:cubicBezTo>
                  <a:cubicBezTo>
                    <a:pt x="322580" y="946150"/>
                    <a:pt x="271780" y="890270"/>
                    <a:pt x="229870" y="848360"/>
                  </a:cubicBezTo>
                  <a:cubicBezTo>
                    <a:pt x="187960" y="806450"/>
                    <a:pt x="139700" y="755650"/>
                    <a:pt x="110490" y="716280"/>
                  </a:cubicBezTo>
                  <a:cubicBezTo>
                    <a:pt x="88900" y="688340"/>
                    <a:pt x="77470" y="671830"/>
                    <a:pt x="62230" y="641350"/>
                  </a:cubicBezTo>
                  <a:cubicBezTo>
                    <a:pt x="41910" y="600710"/>
                    <a:pt x="5080" y="537210"/>
                    <a:pt x="2540" y="490220"/>
                  </a:cubicBezTo>
                  <a:cubicBezTo>
                    <a:pt x="0" y="450850"/>
                    <a:pt x="13970" y="419100"/>
                    <a:pt x="31750" y="379730"/>
                  </a:cubicBezTo>
                  <a:cubicBezTo>
                    <a:pt x="55880" y="327660"/>
                    <a:pt x="114300" y="250190"/>
                    <a:pt x="147320" y="210820"/>
                  </a:cubicBezTo>
                  <a:cubicBezTo>
                    <a:pt x="168910" y="186690"/>
                    <a:pt x="179070" y="176530"/>
                    <a:pt x="205740" y="156210"/>
                  </a:cubicBezTo>
                  <a:cubicBezTo>
                    <a:pt x="248920" y="121920"/>
                    <a:pt x="337820" y="62230"/>
                    <a:pt x="393700" y="35560"/>
                  </a:cubicBezTo>
                  <a:cubicBezTo>
                    <a:pt x="434340" y="16510"/>
                    <a:pt x="478790" y="0"/>
                    <a:pt x="505460" y="1270"/>
                  </a:cubicBezTo>
                  <a:cubicBezTo>
                    <a:pt x="520700" y="1270"/>
                    <a:pt x="529590" y="5080"/>
                    <a:pt x="541020" y="12700"/>
                  </a:cubicBezTo>
                  <a:cubicBezTo>
                    <a:pt x="553720" y="22860"/>
                    <a:pt x="568960" y="41910"/>
                    <a:pt x="572770" y="58420"/>
                  </a:cubicBezTo>
                  <a:cubicBezTo>
                    <a:pt x="577850" y="74930"/>
                    <a:pt x="575310" y="97790"/>
                    <a:pt x="567690" y="114300"/>
                  </a:cubicBezTo>
                  <a:cubicBezTo>
                    <a:pt x="560070" y="129540"/>
                    <a:pt x="525780" y="151130"/>
                    <a:pt x="525780" y="151130"/>
                  </a:cubicBezTo>
                </a:path>
              </a:pathLst>
            </a:custGeom>
            <a:solidFill>
              <a:srgbClr val="FFAEA5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98539" y="7688772"/>
            <a:ext cx="13490922" cy="6812915"/>
          </a:xfrm>
          <a:custGeom>
            <a:avLst/>
            <a:gdLst/>
            <a:ahLst/>
            <a:cxnLst/>
            <a:rect r="r" b="b" t="t" l="l"/>
            <a:pathLst>
              <a:path h="6812915" w="13490922">
                <a:moveTo>
                  <a:pt x="0" y="0"/>
                </a:moveTo>
                <a:lnTo>
                  <a:pt x="13490922" y="0"/>
                </a:lnTo>
                <a:lnTo>
                  <a:pt x="13490922" y="6812916"/>
                </a:lnTo>
                <a:lnTo>
                  <a:pt x="0" y="68129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9611" y="3339245"/>
            <a:ext cx="9902902" cy="2729094"/>
          </a:xfrm>
          <a:custGeom>
            <a:avLst/>
            <a:gdLst/>
            <a:ahLst/>
            <a:cxnLst/>
            <a:rect r="r" b="b" t="t" l="l"/>
            <a:pathLst>
              <a:path h="2729094" w="9902902">
                <a:moveTo>
                  <a:pt x="0" y="0"/>
                </a:moveTo>
                <a:lnTo>
                  <a:pt x="9902901" y="0"/>
                </a:lnTo>
                <a:lnTo>
                  <a:pt x="9902901" y="2729094"/>
                </a:lnTo>
                <a:lnTo>
                  <a:pt x="0" y="27290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695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612555" y="3300810"/>
            <a:ext cx="5965835" cy="2767529"/>
          </a:xfrm>
          <a:custGeom>
            <a:avLst/>
            <a:gdLst/>
            <a:ahLst/>
            <a:cxnLst/>
            <a:rect r="r" b="b" t="t" l="l"/>
            <a:pathLst>
              <a:path h="2767529" w="5965835">
                <a:moveTo>
                  <a:pt x="0" y="0"/>
                </a:moveTo>
                <a:lnTo>
                  <a:pt x="5965834" y="0"/>
                </a:lnTo>
                <a:lnTo>
                  <a:pt x="5965834" y="2767529"/>
                </a:lnTo>
                <a:lnTo>
                  <a:pt x="0" y="27675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9880" b="-1924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44920" y="1123950"/>
            <a:ext cx="14798160" cy="1141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5"/>
              </a:lnSpc>
            </a:pPr>
            <a:r>
              <a:rPr lang="en-US" sz="4500">
                <a:solidFill>
                  <a:srgbClr val="48221F"/>
                </a:solidFill>
                <a:latin typeface="Sensei"/>
              </a:rPr>
              <a:t>#WHAT IS THE TOTAL AMOUNT EACH CUSTOMER SPENT AT THE RESTAURANT?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87262" y="7563742"/>
            <a:ext cx="11513476" cy="7454975"/>
          </a:xfrm>
          <a:custGeom>
            <a:avLst/>
            <a:gdLst/>
            <a:ahLst/>
            <a:cxnLst/>
            <a:rect r="r" b="b" t="t" l="l"/>
            <a:pathLst>
              <a:path h="7454975" w="11513476">
                <a:moveTo>
                  <a:pt x="0" y="0"/>
                </a:moveTo>
                <a:lnTo>
                  <a:pt x="11513476" y="0"/>
                </a:lnTo>
                <a:lnTo>
                  <a:pt x="11513476" y="7454975"/>
                </a:lnTo>
                <a:lnTo>
                  <a:pt x="0" y="74549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87662">
            <a:off x="12228244" y="5867955"/>
            <a:ext cx="2405758" cy="2625656"/>
          </a:xfrm>
          <a:custGeom>
            <a:avLst/>
            <a:gdLst/>
            <a:ahLst/>
            <a:cxnLst/>
            <a:rect r="r" b="b" t="t" l="l"/>
            <a:pathLst>
              <a:path h="2625656" w="2405758">
                <a:moveTo>
                  <a:pt x="0" y="0"/>
                </a:moveTo>
                <a:lnTo>
                  <a:pt x="2405757" y="0"/>
                </a:lnTo>
                <a:lnTo>
                  <a:pt x="2405757" y="2625657"/>
                </a:lnTo>
                <a:lnTo>
                  <a:pt x="0" y="26256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40751" y="2647094"/>
            <a:ext cx="12406498" cy="1789992"/>
          </a:xfrm>
          <a:custGeom>
            <a:avLst/>
            <a:gdLst/>
            <a:ahLst/>
            <a:cxnLst/>
            <a:rect r="r" b="b" t="t" l="l"/>
            <a:pathLst>
              <a:path h="1789992" w="12406498">
                <a:moveTo>
                  <a:pt x="0" y="0"/>
                </a:moveTo>
                <a:lnTo>
                  <a:pt x="12406498" y="0"/>
                </a:lnTo>
                <a:lnTo>
                  <a:pt x="12406498" y="1789992"/>
                </a:lnTo>
                <a:lnTo>
                  <a:pt x="0" y="17899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29759" y="4818086"/>
            <a:ext cx="5228481" cy="2364655"/>
          </a:xfrm>
          <a:custGeom>
            <a:avLst/>
            <a:gdLst/>
            <a:ahLst/>
            <a:cxnLst/>
            <a:rect r="r" b="b" t="t" l="l"/>
            <a:pathLst>
              <a:path h="2364655" w="5228481">
                <a:moveTo>
                  <a:pt x="0" y="0"/>
                </a:moveTo>
                <a:lnTo>
                  <a:pt x="5228482" y="0"/>
                </a:lnTo>
                <a:lnTo>
                  <a:pt x="5228482" y="2364656"/>
                </a:lnTo>
                <a:lnTo>
                  <a:pt x="0" y="23646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570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25069" y="1123950"/>
            <a:ext cx="12637863" cy="1141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5"/>
              </a:lnSpc>
            </a:pPr>
            <a:r>
              <a:rPr lang="en-US" sz="4500">
                <a:solidFill>
                  <a:srgbClr val="48221F"/>
                </a:solidFill>
                <a:latin typeface="Sensei"/>
              </a:rPr>
              <a:t>#HOW MANY DAYS HAS EACH CUSTOMER VISITED THE RESTAURANT?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7621595">
            <a:off x="-1414568" y="-1143042"/>
            <a:ext cx="6935367" cy="5426925"/>
          </a:xfrm>
          <a:custGeom>
            <a:avLst/>
            <a:gdLst/>
            <a:ahLst/>
            <a:cxnLst/>
            <a:rect r="r" b="b" t="t" l="l"/>
            <a:pathLst>
              <a:path h="5426925" w="6935367">
                <a:moveTo>
                  <a:pt x="0" y="5426925"/>
                </a:moveTo>
                <a:lnTo>
                  <a:pt x="6935367" y="5426925"/>
                </a:lnTo>
                <a:lnTo>
                  <a:pt x="6935367" y="0"/>
                </a:lnTo>
                <a:lnTo>
                  <a:pt x="0" y="0"/>
                </a:lnTo>
                <a:lnTo>
                  <a:pt x="0" y="542692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0910" y="4297844"/>
            <a:ext cx="12375536" cy="3978413"/>
          </a:xfrm>
          <a:custGeom>
            <a:avLst/>
            <a:gdLst/>
            <a:ahLst/>
            <a:cxnLst/>
            <a:rect r="r" b="b" t="t" l="l"/>
            <a:pathLst>
              <a:path h="3978413" w="12375536">
                <a:moveTo>
                  <a:pt x="0" y="0"/>
                </a:moveTo>
                <a:lnTo>
                  <a:pt x="12375536" y="0"/>
                </a:lnTo>
                <a:lnTo>
                  <a:pt x="12375536" y="3978412"/>
                </a:lnTo>
                <a:lnTo>
                  <a:pt x="0" y="39784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10149" y="4876960"/>
            <a:ext cx="4796942" cy="2820180"/>
          </a:xfrm>
          <a:custGeom>
            <a:avLst/>
            <a:gdLst/>
            <a:ahLst/>
            <a:cxnLst/>
            <a:rect r="r" b="b" t="t" l="l"/>
            <a:pathLst>
              <a:path h="2820180" w="4796942">
                <a:moveTo>
                  <a:pt x="0" y="0"/>
                </a:moveTo>
                <a:lnTo>
                  <a:pt x="4796941" y="0"/>
                </a:lnTo>
                <a:lnTo>
                  <a:pt x="4796941" y="2820180"/>
                </a:lnTo>
                <a:lnTo>
                  <a:pt x="0" y="2820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40070" y="2434092"/>
            <a:ext cx="14434231" cy="1141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5"/>
              </a:lnSpc>
            </a:pPr>
            <a:r>
              <a:rPr lang="en-US" sz="4500">
                <a:solidFill>
                  <a:srgbClr val="48221F"/>
                </a:solidFill>
                <a:latin typeface="Sensei"/>
              </a:rPr>
              <a:t>#WHAT WAS THE FIRST ITEM FROM THE MENU PURCHASED BY EACH CUSTOMER?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98539" y="7688772"/>
            <a:ext cx="13490922" cy="6812915"/>
          </a:xfrm>
          <a:custGeom>
            <a:avLst/>
            <a:gdLst/>
            <a:ahLst/>
            <a:cxnLst/>
            <a:rect r="r" b="b" t="t" l="l"/>
            <a:pathLst>
              <a:path h="6812915" w="13490922">
                <a:moveTo>
                  <a:pt x="0" y="0"/>
                </a:moveTo>
                <a:lnTo>
                  <a:pt x="13490922" y="0"/>
                </a:lnTo>
                <a:lnTo>
                  <a:pt x="13490922" y="6812916"/>
                </a:lnTo>
                <a:lnTo>
                  <a:pt x="0" y="68129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6618" y="3342329"/>
            <a:ext cx="10450547" cy="3602343"/>
          </a:xfrm>
          <a:custGeom>
            <a:avLst/>
            <a:gdLst/>
            <a:ahLst/>
            <a:cxnLst/>
            <a:rect r="r" b="b" t="t" l="l"/>
            <a:pathLst>
              <a:path h="3602343" w="10450547">
                <a:moveTo>
                  <a:pt x="0" y="0"/>
                </a:moveTo>
                <a:lnTo>
                  <a:pt x="10450546" y="0"/>
                </a:lnTo>
                <a:lnTo>
                  <a:pt x="10450546" y="3602342"/>
                </a:lnTo>
                <a:lnTo>
                  <a:pt x="0" y="36023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692402" y="4451238"/>
            <a:ext cx="5838980" cy="1384524"/>
          </a:xfrm>
          <a:custGeom>
            <a:avLst/>
            <a:gdLst/>
            <a:ahLst/>
            <a:cxnLst/>
            <a:rect r="r" b="b" t="t" l="l"/>
            <a:pathLst>
              <a:path h="1384524" w="5838980">
                <a:moveTo>
                  <a:pt x="0" y="0"/>
                </a:moveTo>
                <a:lnTo>
                  <a:pt x="5838980" y="0"/>
                </a:lnTo>
                <a:lnTo>
                  <a:pt x="5838980" y="1384524"/>
                </a:lnTo>
                <a:lnTo>
                  <a:pt x="0" y="13845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315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84385" y="1706235"/>
            <a:ext cx="15519230" cy="1141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5"/>
              </a:lnSpc>
            </a:pPr>
            <a:r>
              <a:rPr lang="en-US" sz="4500">
                <a:solidFill>
                  <a:srgbClr val="48221F"/>
                </a:solidFill>
                <a:latin typeface="Sensei"/>
              </a:rPr>
              <a:t>#WHAT IS THE MOST PURCHASED ITEM ON THE MENU AND HOW MANY TIMES WAS IT PURCHASED BY ALL CUSTOMERS?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DAGAvdV8x9k</dc:identifier>
  <dcterms:modified xsi:type="dcterms:W3CDTF">2011-08-01T06:04:30Z</dcterms:modified>
  <cp:revision>1</cp:revision>
  <dc:title>Orange Colorful Vibrant Illustration Animated Food Restaurant Presentation</dc:title>
</cp:coreProperties>
</file>